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307" r:id="rId2"/>
    <p:sldId id="323" r:id="rId3"/>
    <p:sldId id="360" r:id="rId4"/>
    <p:sldId id="361" r:id="rId5"/>
    <p:sldId id="363" r:id="rId6"/>
    <p:sldId id="364" r:id="rId7"/>
    <p:sldId id="365" r:id="rId8"/>
    <p:sldId id="362" r:id="rId9"/>
    <p:sldId id="366" r:id="rId10"/>
    <p:sldId id="367" r:id="rId11"/>
    <p:sldId id="368" r:id="rId12"/>
    <p:sldId id="369" r:id="rId13"/>
    <p:sldId id="322" r:id="rId14"/>
    <p:sldId id="324" r:id="rId15"/>
    <p:sldId id="325" r:id="rId16"/>
    <p:sldId id="326" r:id="rId17"/>
    <p:sldId id="327" r:id="rId18"/>
    <p:sldId id="330" r:id="rId19"/>
    <p:sldId id="333" r:id="rId20"/>
    <p:sldId id="331" r:id="rId21"/>
    <p:sldId id="332" r:id="rId22"/>
    <p:sldId id="358" r:id="rId23"/>
    <p:sldId id="334" r:id="rId24"/>
    <p:sldId id="335" r:id="rId25"/>
    <p:sldId id="336" r:id="rId26"/>
    <p:sldId id="337" r:id="rId27"/>
    <p:sldId id="370" r:id="rId28"/>
    <p:sldId id="338" r:id="rId29"/>
    <p:sldId id="339" r:id="rId30"/>
    <p:sldId id="340" r:id="rId31"/>
    <p:sldId id="341" r:id="rId32"/>
    <p:sldId id="371" r:id="rId33"/>
    <p:sldId id="350" r:id="rId34"/>
    <p:sldId id="351" r:id="rId35"/>
    <p:sldId id="354" r:id="rId36"/>
    <p:sldId id="353" r:id="rId37"/>
    <p:sldId id="356" r:id="rId38"/>
    <p:sldId id="357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" initials="ye" lastIdx="2" clrIdx="0">
    <p:extLst>
      <p:ext uri="{19B8F6BF-5375-455C-9EA6-DF929625EA0E}">
        <p15:presenceInfo xmlns:p15="http://schemas.microsoft.com/office/powerpoint/2012/main" userId="y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FF66CC"/>
    <a:srgbClr val="FF99FF"/>
    <a:srgbClr val="FFCCFF"/>
    <a:srgbClr val="EBEBEB"/>
    <a:srgbClr val="E6E6E6"/>
    <a:srgbClr val="F7F7F7"/>
    <a:srgbClr val="F4F4F4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3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91B80-8B9B-43E2-AFA5-01EEC6478AD0}" type="datetimeFigureOut">
              <a:rPr lang="zh-CN" altLang="en-US" smtClean="0"/>
              <a:t>2024/12/9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3B93A-5B58-4F8E-B3BF-F86C7C4F58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8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3B93A-5B58-4F8E-B3BF-F86C7C4F58B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189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3B93A-5B58-4F8E-B3BF-F86C7C4F58B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32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3B93A-5B58-4F8E-B3BF-F86C7C4F58B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181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3B93A-5B58-4F8E-B3BF-F86C7C4F58B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556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3B93A-5B58-4F8E-B3BF-F86C7C4F58B8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8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94EB96-BD71-4F15-9BF4-CB458FA77F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1185D52-61B4-4393-9344-E7605357A2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5F3CC1-2FB4-406F-95C1-565F0A476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CED88E-3B5C-403D-8AC2-C6CE61F1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D08587-D9A7-4EDD-AEE2-7BD311642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22290"/>
            <a:ext cx="7886700" cy="637039"/>
          </a:xfrm>
        </p:spPr>
        <p:txBody>
          <a:bodyPr>
            <a:normAutofit/>
          </a:bodyPr>
          <a:lstStyle>
            <a:lvl1pPr>
              <a:defRPr sz="3000">
                <a:latin typeface="Calibri Light" panose="020F03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9A2F78-EA4E-4E79-BA61-53166F7C2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919663"/>
          </a:xfrm>
        </p:spPr>
        <p:txBody>
          <a:bodyPr>
            <a:normAutofit/>
          </a:bodyPr>
          <a:lstStyle>
            <a:lvl1pPr>
              <a:defRPr sz="2400">
                <a:latin typeface="Calibri Light" panose="020F0302020204030204" pitchFamily="34" charset="0"/>
                <a:cs typeface="Calibri" panose="020F0502020204030204" pitchFamily="34" charset="0"/>
              </a:defRPr>
            </a:lvl1pPr>
            <a:lvl2pPr marL="514350" indent="-171450">
              <a:buFont typeface="Calibri Light" panose="020F0302020204030204" pitchFamily="34" charset="0"/>
              <a:buChar char="-"/>
              <a:defRPr sz="2200">
                <a:latin typeface="Calibri Light" panose="020F0302020204030204" pitchFamily="34" charset="0"/>
                <a:cs typeface="Calibri" panose="020F05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" panose="020F0502020204030204" pitchFamily="34" charset="0"/>
              </a:defRPr>
            </a:lvl3pPr>
            <a:lvl4pPr>
              <a:defRPr sz="1400">
                <a:latin typeface="Calibri Light" panose="020F0302020204030204" pitchFamily="34" charset="0"/>
                <a:cs typeface="Calibri" panose="020F05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F4B8316-8A94-49AC-A431-E8D4B90C7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5486400" cy="365125"/>
          </a:xfrm>
        </p:spPr>
        <p:txBody>
          <a:bodyPr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zh-CN" dirty="0"/>
              <a:t>Lecture 6: Gravity Model of Trade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FDBF78-42C3-4B00-98EB-7083147C6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00045"/>
            <a:ext cx="2057400" cy="365125"/>
          </a:xfrm>
        </p:spPr>
        <p:txBody>
          <a:bodyPr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74D9BB2-CFE5-4495-A55B-45F8DE8A42A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E01C2CD1-197E-4073-8FD8-719792EAFCB4}"/>
              </a:ext>
            </a:extLst>
          </p:cNvPr>
          <p:cNvSpPr txBox="1">
            <a:spLocks/>
          </p:cNvSpPr>
          <p:nvPr userDrawn="1"/>
        </p:nvSpPr>
        <p:spPr>
          <a:xfrm>
            <a:off x="7086600" y="-2292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i="1" baseline="0" dirty="0">
                <a:solidFill>
                  <a:srgbClr val="FFABAB"/>
                </a:solidFill>
                <a:latin typeface="Franklin Gothic Book" panose="020B0503020102020204" pitchFamily="34" charset="0"/>
              </a:rPr>
              <a:t>Y</a:t>
            </a:r>
            <a:r>
              <a:rPr lang="en-US" altLang="zh-CN" sz="1050" i="1" baseline="0" dirty="0">
                <a:solidFill>
                  <a:srgbClr val="B4D79D"/>
                </a:solidFill>
                <a:latin typeface="Franklin Gothic Book" panose="020B0503020102020204" pitchFamily="34" charset="0"/>
              </a:rPr>
              <a:t>E</a:t>
            </a:r>
            <a:r>
              <a:rPr lang="en-US" altLang="zh-CN" sz="1050" baseline="0" dirty="0">
                <a:solidFill>
                  <a:srgbClr val="ABABFF"/>
                </a:solidFill>
                <a:latin typeface="Franklin Gothic Book" panose="020B0503020102020204" pitchFamily="34" charset="0"/>
              </a:rPr>
              <a:t>conomist.nl</a:t>
            </a:r>
            <a:endParaRPr lang="zh-CN" altLang="en-US" sz="1050" baseline="0" dirty="0">
              <a:solidFill>
                <a:srgbClr val="ABABFF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9" name="图片 7">
            <a:extLst>
              <a:ext uri="{FF2B5EF4-FFF2-40B4-BE49-F238E27FC236}">
                <a16:creationId xmlns:a16="http://schemas.microsoft.com/office/drawing/2014/main" id="{A1BA7F23-40D5-44A4-BD49-C44DD2C5A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1238" y="6376603"/>
            <a:ext cx="292402" cy="20248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690C125-B6C6-48E3-96AF-E0080DCEE9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3" y="6492542"/>
            <a:ext cx="161008" cy="284984"/>
          </a:xfrm>
          <a:prstGeom prst="rect">
            <a:avLst/>
          </a:prstGeom>
        </p:spPr>
      </p:pic>
      <p:pic>
        <p:nvPicPr>
          <p:cNvPr id="11" name="图片 46">
            <a:extLst>
              <a:ext uri="{FF2B5EF4-FFF2-40B4-BE49-F238E27FC236}">
                <a16:creationId xmlns:a16="http://schemas.microsoft.com/office/drawing/2014/main" id="{078827FA-C002-441B-AD07-290F5247996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361" y="6634064"/>
            <a:ext cx="270596" cy="270596"/>
          </a:xfrm>
          <a:prstGeom prst="rect">
            <a:avLst/>
          </a:prstGeom>
        </p:spPr>
      </p:pic>
      <p:pic>
        <p:nvPicPr>
          <p:cNvPr id="12" name="图片 24">
            <a:extLst>
              <a:ext uri="{FF2B5EF4-FFF2-40B4-BE49-F238E27FC236}">
                <a16:creationId xmlns:a16="http://schemas.microsoft.com/office/drawing/2014/main" id="{D697F798-793A-407E-B5D6-BA82612079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94"/>
          <a:stretch/>
        </p:blipFill>
        <p:spPr>
          <a:xfrm>
            <a:off x="2354587" y="6682607"/>
            <a:ext cx="310670" cy="189839"/>
          </a:xfrm>
          <a:prstGeom prst="rect">
            <a:avLst/>
          </a:prstGeom>
        </p:spPr>
      </p:pic>
      <p:pic>
        <p:nvPicPr>
          <p:cNvPr id="13" name="图片 34">
            <a:extLst>
              <a:ext uri="{FF2B5EF4-FFF2-40B4-BE49-F238E27FC236}">
                <a16:creationId xmlns:a16="http://schemas.microsoft.com/office/drawing/2014/main" id="{B3D10B87-2593-46F1-A386-BEB677F21CB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79357" flipH="1">
            <a:off x="8939745" y="2059384"/>
            <a:ext cx="227120" cy="22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6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826923D-152E-4D96-B7A4-6DD22658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3F3C02-3CA9-4F03-A099-9365C1312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8FAF62-989D-4C94-B6F3-70CC94F6C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B6F7DD-57B9-4D08-BFE8-15700778F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Globalization: Topics &amp; Methods. Lecture 1: Migration and the Labor Markets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F03410-0B76-4D43-BC20-1CA354BA2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D9BB2-CFE5-4495-A55B-45F8DE8A4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1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5">
            <a:extLst>
              <a:ext uri="{FF2B5EF4-FFF2-40B4-BE49-F238E27FC236}">
                <a16:creationId xmlns:a16="http://schemas.microsoft.com/office/drawing/2014/main" id="{70B18B75-010E-4FD7-B9FB-D30685001A53}"/>
              </a:ext>
            </a:extLst>
          </p:cNvPr>
          <p:cNvSpPr/>
          <p:nvPr/>
        </p:nvSpPr>
        <p:spPr>
          <a:xfrm>
            <a:off x="6355544" y="4170"/>
            <a:ext cx="2788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Research Seminar for ED&amp;G</a:t>
            </a:r>
            <a:endParaRPr lang="zh-CN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C96033-B8D1-400F-A556-560472AB74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trans="25000" size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545" y="849198"/>
            <a:ext cx="7744906" cy="5334035"/>
          </a:xfrm>
          <a:prstGeom prst="rect">
            <a:avLst/>
          </a:prstGeom>
          <a:noFill/>
        </p:spPr>
      </p:pic>
      <p:sp>
        <p:nvSpPr>
          <p:cNvPr id="3" name="副标题 2">
            <a:extLst>
              <a:ext uri="{FF2B5EF4-FFF2-40B4-BE49-F238E27FC236}">
                <a16:creationId xmlns:a16="http://schemas.microsoft.com/office/drawing/2014/main" id="{504BBA0D-35AF-45CD-9523-AE6DE5FA7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566" y="3585831"/>
            <a:ext cx="7898864" cy="173882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latin typeface="Calibri" panose="020F0502020204030204" pitchFamily="34" charset="0"/>
                <a:cs typeface="Calibri" panose="020F0502020204030204" pitchFamily="34" charset="0"/>
              </a:rPr>
              <a:t>Multi-dimensional Fixed Effect </a:t>
            </a:r>
          </a:p>
          <a:p>
            <a:pPr>
              <a:spcBef>
                <a:spcPts val="600"/>
              </a:spcBef>
            </a:pPr>
            <a:r>
              <a:rPr lang="en-US" altLang="zh-CN" sz="3600" dirty="0">
                <a:latin typeface="Calibri" panose="020F0502020204030204" pitchFamily="34" charset="0"/>
                <a:cs typeface="Calibri" panose="020F0502020204030204" pitchFamily="34" charset="0"/>
              </a:rPr>
              <a:t>&amp; The Gravity Model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5185BD4-4FA1-4337-B98D-FB1C44F82FE8}"/>
              </a:ext>
            </a:extLst>
          </p:cNvPr>
          <p:cNvSpPr/>
          <p:nvPr/>
        </p:nvSpPr>
        <p:spPr>
          <a:xfrm>
            <a:off x="3934804" y="2823980"/>
            <a:ext cx="1274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</a:rPr>
              <a:t>Week 5</a:t>
            </a:r>
            <a:endParaRPr lang="zh-CN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37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E84BB-2CE4-42B5-97E6-F8B38607C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you cannot do with multidimensional FEs?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5C2E9-1D20-4991-907E-7CDB10C56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Don’t overkill the entire population!</a:t>
            </a:r>
          </a:p>
          <a:p>
            <a:pPr lvl="1"/>
            <a:r>
              <a:rPr lang="en-US" sz="2000" dirty="0"/>
              <a:t>Data:  Country-industry level data for one year.</a:t>
            </a:r>
          </a:p>
          <a:p>
            <a:pPr lvl="1"/>
            <a:r>
              <a:rPr lang="en-US" sz="2000" dirty="0"/>
              <a:t>YES:    Country- and/or industry fixed effect.</a:t>
            </a:r>
          </a:p>
          <a:p>
            <a:pPr lvl="1"/>
            <a:r>
              <a:rPr lang="en-US" sz="2000" dirty="0"/>
              <a:t>NO:     Country-industry pair fixed effect.</a:t>
            </a:r>
          </a:p>
          <a:p>
            <a:endParaRPr lang="en-US" sz="100" dirty="0"/>
          </a:p>
          <a:p>
            <a:r>
              <a:rPr lang="en-US" sz="2000" dirty="0"/>
              <a:t>Variables that are </a:t>
            </a:r>
            <a:r>
              <a:rPr lang="en-US" sz="2000" dirty="0">
                <a:solidFill>
                  <a:srgbClr val="0000FF"/>
                </a:solidFill>
              </a:rPr>
              <a:t>nested</a:t>
            </a:r>
            <a:r>
              <a:rPr lang="en-US" sz="2000" dirty="0"/>
              <a:t> in, or </a:t>
            </a:r>
            <a:r>
              <a:rPr lang="en-US" sz="2000" dirty="0">
                <a:solidFill>
                  <a:srgbClr val="FF0000"/>
                </a:solidFill>
              </a:rPr>
              <a:t>doesn’t change </a:t>
            </a:r>
            <a:r>
              <a:rPr lang="en-US" sz="2000" dirty="0"/>
              <a:t>alongside one fixed effect (or combination of several fixed effects).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Adding a dummy for </a:t>
            </a:r>
            <a:r>
              <a:rPr lang="en-US" sz="2000" dirty="0">
                <a:solidFill>
                  <a:srgbClr val="00B0F0"/>
                </a:solidFill>
              </a:rPr>
              <a:t>Low- and middle income</a:t>
            </a:r>
            <a:r>
              <a:rPr lang="en-US" sz="2000" dirty="0"/>
              <a:t>, when controlled for income classes of </a:t>
            </a:r>
            <a:r>
              <a:rPr lang="en-US" sz="2000" dirty="0">
                <a:solidFill>
                  <a:srgbClr val="00B0F0"/>
                </a:solidFill>
              </a:rPr>
              <a:t>L, LM,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UM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2000" dirty="0"/>
              <a:t> income fixed effect. (But you can derive it from weighted avg of relevant coefficients. )</a:t>
            </a:r>
          </a:p>
          <a:p>
            <a:pPr lvl="6"/>
            <a:endParaRPr lang="en-US" sz="1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Language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initial year of GDP per capita</a:t>
            </a:r>
            <a:r>
              <a:rPr lang="en-US" sz="2000" dirty="0"/>
              <a:t>, when already controlled for country fixed effect.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World </a:t>
            </a:r>
            <a:r>
              <a:rPr lang="en-US" sz="2000" dirty="0">
                <a:solidFill>
                  <a:srgbClr val="FF0000"/>
                </a:solidFill>
              </a:rPr>
              <a:t>oil price</a:t>
            </a:r>
            <a:r>
              <a:rPr lang="en-US" sz="2000" dirty="0"/>
              <a:t>, when already controlled for yearly FE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Initial productivity level</a:t>
            </a:r>
            <a:r>
              <a:rPr lang="en-US" sz="2000" dirty="0"/>
              <a:t>, when controlled for country-industry FE.</a:t>
            </a:r>
          </a:p>
          <a:p>
            <a:pPr marL="342900" lvl="1" indent="0">
              <a:buNone/>
            </a:pPr>
            <a:endParaRPr lang="en-US" sz="2000" dirty="0"/>
          </a:p>
          <a:p>
            <a:pPr lvl="8"/>
            <a:endParaRPr lang="en-US" sz="3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D73AA9-575A-4E49-AE0A-6555C6D4E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771A78-C5FD-429E-920C-367316329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929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480D-EB64-492A-82F8-04052773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8449"/>
            <a:ext cx="7886700" cy="637039"/>
          </a:xfrm>
        </p:spPr>
        <p:txBody>
          <a:bodyPr/>
          <a:lstStyle/>
          <a:p>
            <a:r>
              <a:rPr lang="en-US" dirty="0"/>
              <a:t>What you can (and perhaps SHOULD) 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5F3C9-0CFE-4570-A494-5D47C9EAD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45488"/>
            <a:ext cx="7886700" cy="5695995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FF00FF"/>
                </a:solidFill>
              </a:rPr>
              <a:t>Interaction of a variable with FE, or with an invariant variable </a:t>
            </a:r>
            <a:r>
              <a:rPr lang="en-US" sz="2300" dirty="0"/>
              <a:t>that was cancelled out by FE.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  <a:latin typeface="Comic Sans MS" panose="030F0702030302020204" pitchFamily="66" charset="0"/>
              </a:rPr>
              <a:t>A common </a:t>
            </a:r>
            <a:r>
              <a:rPr lang="en-US" sz="1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misunderstanding</a:t>
            </a:r>
            <a:r>
              <a:rPr lang="en-US" sz="1800" dirty="0">
                <a:solidFill>
                  <a:srgbClr val="0070C0"/>
                </a:solidFill>
                <a:latin typeface="Comic Sans MS" panose="030F0702030302020204" pitchFamily="66" charset="0"/>
              </a:rPr>
              <a:t> that the above is impossible</a:t>
            </a:r>
            <a:r>
              <a:rPr lang="en-US" sz="1800" dirty="0">
                <a:latin typeface="Comic Sans MS" panose="030F0702030302020204" pitchFamily="66" charset="0"/>
              </a:rPr>
              <a:t>.</a:t>
            </a:r>
          </a:p>
          <a:p>
            <a:pPr lvl="1"/>
            <a:r>
              <a:rPr lang="en-US" sz="2000" dirty="0"/>
              <a:t>This is also possible also for “typical” fixed effect models.</a:t>
            </a:r>
          </a:p>
          <a:p>
            <a:pPr lvl="6"/>
            <a:endParaRPr lang="en-US" sz="200" dirty="0"/>
          </a:p>
          <a:p>
            <a:r>
              <a:rPr lang="en-US" sz="2300" dirty="0"/>
              <a:t>Assume you have a model with individual fixed effect.  </a:t>
            </a:r>
          </a:p>
          <a:p>
            <a:pPr lvl="1"/>
            <a:r>
              <a:rPr lang="en-US" sz="2000" dirty="0"/>
              <a:t>No sense to include </a:t>
            </a:r>
            <a:r>
              <a:rPr lang="en-US" sz="2000" dirty="0">
                <a:solidFill>
                  <a:srgbClr val="0000FF"/>
                </a:solidFill>
              </a:rPr>
              <a:t>gender</a:t>
            </a:r>
            <a:r>
              <a:rPr lang="en-US" sz="2000" dirty="0"/>
              <a:t> or </a:t>
            </a:r>
            <a:r>
              <a:rPr lang="en-US" sz="2000" dirty="0">
                <a:solidFill>
                  <a:srgbClr val="0000FF"/>
                </a:solidFill>
              </a:rPr>
              <a:t>race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BUT it make sense to have:</a:t>
            </a:r>
            <a:br>
              <a:rPr lang="en-US" sz="2000" dirty="0"/>
            </a:br>
            <a:r>
              <a:rPr lang="en-US" sz="2000" dirty="0" err="1">
                <a:solidFill>
                  <a:srgbClr val="0000FF"/>
                </a:solidFill>
              </a:rPr>
              <a:t>isFemale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/>
              <a:t>,                   </a:t>
            </a:r>
            <a:r>
              <a:rPr lang="en-US" sz="2000" dirty="0" err="1">
                <a:solidFill>
                  <a:srgbClr val="0000FF"/>
                </a:solidFill>
              </a:rPr>
              <a:t>isWhite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0000FF"/>
                </a:solidFill>
              </a:rPr>
              <a:t>isAsian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/>
              <a:t> ...</a:t>
            </a:r>
            <a:br>
              <a:rPr lang="en-US" sz="2000" dirty="0"/>
            </a:br>
            <a:r>
              <a:rPr lang="en-US" sz="2000" dirty="0" err="1">
                <a:solidFill>
                  <a:srgbClr val="0000FF"/>
                </a:solidFill>
              </a:rPr>
              <a:t>isFemale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Income</a:t>
            </a:r>
            <a:r>
              <a:rPr lang="en-US" sz="2000" dirty="0"/>
              <a:t>,       </a:t>
            </a:r>
            <a:r>
              <a:rPr lang="en-US" sz="2000" dirty="0" err="1">
                <a:solidFill>
                  <a:srgbClr val="0000FF"/>
                </a:solidFill>
              </a:rPr>
              <a:t>RaceDummies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Income</a:t>
            </a:r>
          </a:p>
          <a:p>
            <a:pPr lvl="4"/>
            <a:endParaRPr lang="en-US" sz="300" dirty="0"/>
          </a:p>
          <a:p>
            <a:pPr lvl="1"/>
            <a:r>
              <a:rPr lang="en-US" sz="2000" dirty="0"/>
              <a:t>E.g. </a:t>
            </a:r>
            <a:r>
              <a:rPr lang="en-US" sz="2000" dirty="0" err="1">
                <a:solidFill>
                  <a:srgbClr val="0000FF"/>
                </a:solidFill>
              </a:rPr>
              <a:t>isEnglishSpeaking</a:t>
            </a:r>
            <a:r>
              <a:rPr lang="en-US" sz="2000" dirty="0"/>
              <a:t> doesn’t make sense with Country FE, </a:t>
            </a:r>
            <a:br>
              <a:rPr lang="en-US" sz="2000" dirty="0"/>
            </a:br>
            <a:r>
              <a:rPr lang="en-US" sz="2000" dirty="0"/>
              <a:t>but </a:t>
            </a:r>
            <a:r>
              <a:rPr lang="en-US" sz="2000" dirty="0" err="1">
                <a:solidFill>
                  <a:srgbClr val="0000FF"/>
                </a:solidFill>
              </a:rPr>
              <a:t>isEnglishSpeaking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FF0000"/>
                </a:solidFill>
              </a:rPr>
              <a:t>ln(Trade/GDP) </a:t>
            </a:r>
            <a:r>
              <a:rPr lang="en-US" sz="2000" dirty="0"/>
              <a:t>does.</a:t>
            </a:r>
          </a:p>
          <a:p>
            <a:pPr lvl="7"/>
            <a:endParaRPr lang="en-US" sz="115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Dummies</a:t>
            </a:r>
            <a:r>
              <a:rPr lang="en-US" sz="2000" dirty="0" smtClean="0"/>
              <a:t> </a:t>
            </a:r>
            <a:r>
              <a:rPr lang="en-US" sz="2000" dirty="0"/>
              <a:t>themselves don’t change over time, but </a:t>
            </a:r>
            <a:r>
              <a:rPr lang="en-US" sz="2000" dirty="0">
                <a:solidFill>
                  <a:srgbClr val="FF00FF"/>
                </a:solidFill>
              </a:rPr>
              <a:t>interactions</a:t>
            </a:r>
            <a:r>
              <a:rPr lang="en-US" sz="2000" dirty="0"/>
              <a:t> do.</a:t>
            </a:r>
          </a:p>
          <a:p>
            <a:pPr lvl="1"/>
            <a:r>
              <a:rPr lang="en-US" sz="2000" dirty="0"/>
              <a:t>Captures the </a:t>
            </a:r>
            <a:r>
              <a:rPr lang="en-US" sz="2000" dirty="0">
                <a:solidFill>
                  <a:srgbClr val="FF00FF"/>
                </a:solidFill>
              </a:rPr>
              <a:t>difference in time trend (or reaction to income) across groups</a:t>
            </a:r>
            <a:r>
              <a:rPr lang="en-US" sz="2000" dirty="0"/>
              <a:t>. Sometimes these can actually be the core of a study.</a:t>
            </a:r>
          </a:p>
          <a:p>
            <a:r>
              <a:rPr lang="en-US" sz="2300" dirty="0" smtClean="0"/>
              <a:t>Explore </a:t>
            </a:r>
            <a:r>
              <a:rPr lang="en-US" sz="2300" dirty="0"/>
              <a:t>based on the detailed circumstances of a research…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9ADAC-A996-4EDA-9793-76C1B162A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80906A-FA23-4986-8DB0-8309DA5E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5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C219-318E-4EBB-A455-3FAB42BCA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7A827-0D56-4549-A2F7-26BF5E5F4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Multi-dimensional Fixed Effect &amp; Examples</a:t>
            </a:r>
          </a:p>
          <a:p>
            <a:endParaRPr lang="en-GB" dirty="0"/>
          </a:p>
          <a:p>
            <a:r>
              <a:rPr lang="en-GB" dirty="0"/>
              <a:t>What is the Gravity model of trade &amp; what do we use it for?</a:t>
            </a:r>
          </a:p>
          <a:p>
            <a:pPr lvl="1"/>
            <a:r>
              <a:rPr lang="en-GB" dirty="0"/>
              <a:t>PPML method in estimation</a:t>
            </a:r>
          </a:p>
          <a:p>
            <a:pPr lvl="1"/>
            <a:r>
              <a:rPr lang="en-GB" dirty="0"/>
              <a:t>Walkthrough of an empirical research that may give you some inspirations for master thesis.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9B3336-CFE0-4E0E-9FB0-81B4EC6A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82813-FA6F-433D-A6C9-38891DE1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37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21">
            <a:extLst>
              <a:ext uri="{FF2B5EF4-FFF2-40B4-BE49-F238E27FC236}">
                <a16:creationId xmlns:a16="http://schemas.microsoft.com/office/drawing/2014/main" id="{4B49A7DC-BE9D-4CA5-8C4A-723666A334D2}"/>
              </a:ext>
            </a:extLst>
          </p:cNvPr>
          <p:cNvSpPr/>
          <p:nvPr/>
        </p:nvSpPr>
        <p:spPr>
          <a:xfrm>
            <a:off x="0" y="-1"/>
            <a:ext cx="4572000" cy="6873573"/>
          </a:xfrm>
          <a:prstGeom prst="rect">
            <a:avLst/>
          </a:prstGeom>
          <a:blipFill dpi="0" rotWithShape="1">
            <a:blip r:embed="rId3" cstate="email">
              <a:alphaModFix amt="6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Arial"/>
            </a:endParaRPr>
          </a:p>
        </p:txBody>
      </p:sp>
      <p:sp>
        <p:nvSpPr>
          <p:cNvPr id="9" name="矩形 17">
            <a:extLst>
              <a:ext uri="{FF2B5EF4-FFF2-40B4-BE49-F238E27FC236}">
                <a16:creationId xmlns:a16="http://schemas.microsoft.com/office/drawing/2014/main" id="{2BFC40D7-0866-47D3-A500-E82335717BA8}"/>
              </a:ext>
            </a:extLst>
          </p:cNvPr>
          <p:cNvSpPr/>
          <p:nvPr/>
        </p:nvSpPr>
        <p:spPr>
          <a:xfrm>
            <a:off x="4275909" y="0"/>
            <a:ext cx="5365012" cy="6865171"/>
          </a:xfrm>
          <a:prstGeom prst="rect">
            <a:avLst/>
          </a:prstGeom>
          <a:blipFill dpi="0" rotWithShape="1">
            <a:blip r:embed="rId4" cstate="email">
              <a:duotone>
                <a:srgbClr val="80808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5294"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AC05A-1D84-4E7B-ACD9-0CA7ACD9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pic>
        <p:nvPicPr>
          <p:cNvPr id="10" name="图片 35">
            <a:extLst>
              <a:ext uri="{FF2B5EF4-FFF2-40B4-BE49-F238E27FC236}">
                <a16:creationId xmlns:a16="http://schemas.microsoft.com/office/drawing/2014/main" id="{0C0E5790-9794-415E-B652-D7922D2C941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3884022"/>
            <a:ext cx="3442558" cy="2860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777D44-A63F-472C-AFBC-A337AC20F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Authentic Gravity Equation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B9990-6834-4E2A-BD29-4CDEBD601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52F965-5138-4A5E-BF90-E07980EC22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1292136"/>
                <a:ext cx="6677841" cy="4919663"/>
              </a:xfrm>
            </p:spPr>
            <p:txBody>
              <a:bodyPr/>
              <a:lstStyle/>
              <a:p>
                <a:r>
                  <a:rPr lang="en-US" dirty="0">
                    <a:latin typeface="Calibri" panose="020F0502020204030204" pitchFamily="34" charset="0"/>
                  </a:rPr>
                  <a:t>“a particle attracts every other particle in the universe using a force that is directly proportional to the product of their masses and inversely proportional to the square of the distance between their centers.” </a:t>
                </a:r>
              </a:p>
              <a:p>
                <a:pPr lvl="3"/>
                <a:endParaRPr lang="en-US" dirty="0">
                  <a:latin typeface="Calibri" panose="020F0502020204030204" pitchFamily="34" charset="0"/>
                </a:endParaRPr>
              </a:p>
              <a:p>
                <a:pPr marL="0" lvl="0" indent="0" defTabSz="914400" fontAlgn="base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altLang="zh-CN" sz="28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zh-CN" sz="2800" kern="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52F965-5138-4A5E-BF90-E07980EC22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292136"/>
                <a:ext cx="6677841" cy="4919663"/>
              </a:xfrm>
              <a:blipFill>
                <a:blip r:embed="rId6"/>
                <a:stretch>
                  <a:fillRect l="-1186" t="-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98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6140A87-E510-4BAC-B5A0-998AFB9D70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519" y="3954515"/>
            <a:ext cx="2591480" cy="25171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89FB6E-4692-48F2-AE90-25B115343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gravity model in international trade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715AE-1B39-4342-B81A-0899BFDD0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Tinbergen (1962)</a:t>
            </a:r>
          </a:p>
          <a:p>
            <a:r>
              <a:rPr lang="en-US" sz="2200" dirty="0"/>
              <a:t>“</a:t>
            </a:r>
            <a:r>
              <a:rPr lang="en-US" sz="2200" i="1" dirty="0"/>
              <a:t>A country trade with every other country in the world to </a:t>
            </a:r>
            <a:br>
              <a:rPr lang="en-US" sz="2200" i="1" dirty="0"/>
            </a:br>
            <a:r>
              <a:rPr lang="en-US" sz="2200" i="1" dirty="0"/>
              <a:t> an extent which is proportional to their economic mass,</a:t>
            </a:r>
            <a:br>
              <a:rPr lang="en-US" sz="2200" i="1" dirty="0"/>
            </a:br>
            <a:r>
              <a:rPr lang="en-US" sz="2200" i="1" dirty="0"/>
              <a:t> and inversely (exponentially) proportional to the distance</a:t>
            </a:r>
            <a:br>
              <a:rPr lang="en-US" sz="2200" i="1" dirty="0"/>
            </a:br>
            <a:r>
              <a:rPr lang="en-US" sz="2200" i="1" dirty="0"/>
              <a:t> between them</a:t>
            </a:r>
            <a:r>
              <a:rPr lang="en-US" sz="2200" dirty="0"/>
              <a:t>.”</a:t>
            </a:r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r>
              <a:rPr lang="en-US" sz="2000" dirty="0"/>
              <a:t>Be aware </a:t>
            </a:r>
            <a:r>
              <a:rPr lang="en-US" sz="2000" i="1" dirty="0" err="1"/>
              <a:t>i</a:t>
            </a:r>
            <a:r>
              <a:rPr lang="en-US" sz="2000" dirty="0"/>
              <a:t> and </a:t>
            </a:r>
            <a:r>
              <a:rPr lang="en-US" sz="2000" i="1" dirty="0"/>
              <a:t>j</a:t>
            </a:r>
            <a:r>
              <a:rPr lang="en-US" sz="2000" dirty="0"/>
              <a:t> stand for 2 countries, you may talk</a:t>
            </a:r>
            <a:br>
              <a:rPr lang="en-US" sz="2000" dirty="0"/>
            </a:br>
            <a:r>
              <a:rPr lang="en-US" sz="2000" dirty="0"/>
              <a:t>about country fixed effects but it is </a:t>
            </a:r>
            <a:r>
              <a:rPr lang="en-US" sz="2000" u="sng" dirty="0"/>
              <a:t>not</a:t>
            </a:r>
            <a:r>
              <a:rPr lang="en-US" sz="2000" dirty="0"/>
              <a:t> a “panel”.</a:t>
            </a:r>
          </a:p>
          <a:p>
            <a:r>
              <a:rPr lang="en-US" sz="2000" dirty="0"/>
              <a:t>Time dimension can be added, the unit identifier</a:t>
            </a:r>
            <a:br>
              <a:rPr lang="en-US" sz="2000" dirty="0"/>
            </a:br>
            <a:r>
              <a:rPr lang="en-US" sz="2000" dirty="0"/>
              <a:t>is then the country pair of {</a:t>
            </a:r>
            <a:r>
              <a:rPr lang="en-US" sz="2000" dirty="0" err="1"/>
              <a:t>i,j</a:t>
            </a:r>
            <a:r>
              <a:rPr lang="en-US" sz="2000" dirty="0"/>
              <a:t>}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D4A10-CFD3-40D7-AEF7-2BFDAD5D4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C0753-8F46-488B-942F-8B60C1992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E835A63-7E41-4AD9-93A9-E0177688A585}"/>
                  </a:ext>
                </a:extLst>
              </p:cNvPr>
              <p:cNvSpPr/>
              <p:nvPr/>
            </p:nvSpPr>
            <p:spPr>
              <a:xfrm>
                <a:off x="2524350" y="3199040"/>
                <a:ext cx="2823850" cy="1036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𝐸𝑥𝑝𝑜𝑟</m:t>
                      </m:r>
                      <m:sSub>
                        <m:sSubPr>
                          <m:ctrlP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</m:t>
                          </m:r>
                          <m: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r>
                        <a:rPr kumimoji="0" lang="en-US" altLang="zh-CN" sz="2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kumimoji="0" lang="en-US" altLang="zh-CN" sz="2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𝐺</m:t>
                      </m:r>
                      <m:f>
                        <m:fPr>
                          <m:ctrlPr>
                            <a:rPr kumimoji="0" lang="en-US" altLang="zh-CN" sz="2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𝛼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kumimoji="0" lang="en-US" altLang="zh-CN" sz="2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𝛾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E835A63-7E41-4AD9-93A9-E0177688A5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350" y="3199040"/>
                <a:ext cx="2823850" cy="10361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16957B1-C934-40F4-8CE1-967682075694}"/>
              </a:ext>
            </a:extLst>
          </p:cNvPr>
          <p:cNvSpPr/>
          <p:nvPr/>
        </p:nvSpPr>
        <p:spPr>
          <a:xfrm>
            <a:off x="8637317" y="6133046"/>
            <a:ext cx="336265" cy="180620"/>
          </a:xfrm>
          <a:prstGeom prst="wedgeEllipseCallout">
            <a:avLst>
              <a:gd name="adj1" fmla="val 25652"/>
              <a:gd name="adj2" fmla="val 74498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2CAE640A-FCB8-4663-924C-576ED0CBB59F}"/>
              </a:ext>
            </a:extLst>
          </p:cNvPr>
          <p:cNvSpPr/>
          <p:nvPr/>
        </p:nvSpPr>
        <p:spPr>
          <a:xfrm>
            <a:off x="8042274" y="6448425"/>
            <a:ext cx="330201" cy="160860"/>
          </a:xfrm>
          <a:prstGeom prst="wedgeEllipseCallout">
            <a:avLst>
              <a:gd name="adj1" fmla="val -32066"/>
              <a:gd name="adj2" fmla="val 74498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98BBCF-92B5-4288-B255-E9D42E98EEB4}"/>
              </a:ext>
            </a:extLst>
          </p:cNvPr>
          <p:cNvSpPr/>
          <p:nvPr/>
        </p:nvSpPr>
        <p:spPr>
          <a:xfrm>
            <a:off x="8028113" y="6317799"/>
            <a:ext cx="413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en-GB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4A8F74-D507-4F3C-9406-CAED0893A094}"/>
              </a:ext>
            </a:extLst>
          </p:cNvPr>
          <p:cNvSpPr/>
          <p:nvPr/>
        </p:nvSpPr>
        <p:spPr>
          <a:xfrm>
            <a:off x="8646841" y="6114709"/>
            <a:ext cx="3449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71" y="3817159"/>
            <a:ext cx="2761712" cy="276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5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DD4BD-33DC-4BC9-80E5-DF6BB37E4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gravity model in international trade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89570-4A0E-4F01-9B21-3749188DA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314450"/>
            <a:ext cx="8220076" cy="4919663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Newton’s gravity is a </a:t>
            </a:r>
            <a:r>
              <a:rPr lang="en-US" sz="2200" b="1" dirty="0">
                <a:solidFill>
                  <a:srgbClr val="0000FF"/>
                </a:solidFill>
              </a:rPr>
              <a:t>physics law</a:t>
            </a:r>
            <a:endParaRPr lang="en-US" sz="2200" dirty="0"/>
          </a:p>
          <a:p>
            <a:pPr lvl="1"/>
            <a:r>
              <a:rPr lang="en-US" sz="2000" dirty="0"/>
              <a:t>No president nor federal reserve chairman can stop it.</a:t>
            </a:r>
          </a:p>
          <a:p>
            <a:r>
              <a:rPr lang="en-US" sz="2200" dirty="0">
                <a:solidFill>
                  <a:srgbClr val="FF0000"/>
                </a:solidFill>
              </a:rPr>
              <a:t>Gravity model in trade is no more than a empirical model</a:t>
            </a:r>
            <a:r>
              <a:rPr lang="en-US" sz="2200" dirty="0"/>
              <a:t>.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No consensus </a:t>
            </a:r>
            <a:r>
              <a:rPr lang="en-US" sz="2000" dirty="0"/>
              <a:t>on an unambiguous theoretical foundation.</a:t>
            </a:r>
          </a:p>
          <a:p>
            <a:pPr lvl="4"/>
            <a:endParaRPr lang="en-US" dirty="0"/>
          </a:p>
          <a:p>
            <a:r>
              <a:rPr lang="en-US" sz="2000" dirty="0"/>
              <a:t>BUT: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US" sz="2000" dirty="0">
                <a:solidFill>
                  <a:srgbClr val="FF00FF"/>
                </a:solidFill>
              </a:rPr>
              <a:t>No proof, but </a:t>
            </a:r>
            <a:r>
              <a:rPr lang="en-US" sz="2000" u="sng" dirty="0">
                <a:solidFill>
                  <a:srgbClr val="FF00FF"/>
                </a:solidFill>
              </a:rPr>
              <a:t>well justified </a:t>
            </a:r>
            <a:r>
              <a:rPr lang="en-US" sz="2000" dirty="0"/>
              <a:t>by different economic models, e.g. </a:t>
            </a:r>
            <a:br>
              <a:rPr lang="en-US" sz="2000" dirty="0"/>
            </a:br>
            <a:r>
              <a:rPr lang="en-US" sz="2000" dirty="0"/>
              <a:t>&gt;  Monopolistic competition that the variety of goods a country can offer </a:t>
            </a:r>
            <a:br>
              <a:rPr lang="en-US" sz="2000" dirty="0"/>
            </a:br>
            <a:r>
              <a:rPr lang="en-US" sz="2000" dirty="0"/>
              <a:t>    is related with its economic size;</a:t>
            </a:r>
            <a:br>
              <a:rPr lang="en-US" sz="2000" dirty="0"/>
            </a:br>
            <a:r>
              <a:rPr lang="en-US" sz="2000" dirty="0"/>
              <a:t>&gt;  Recently very popular Eaton-</a:t>
            </a:r>
            <a:r>
              <a:rPr lang="en-US" sz="2000" dirty="0" err="1"/>
              <a:t>Kortum</a:t>
            </a:r>
            <a:r>
              <a:rPr lang="en-US" sz="2000" dirty="0"/>
              <a:t> model about Melitz type </a:t>
            </a:r>
            <a:br>
              <a:rPr lang="en-US" sz="2000" dirty="0"/>
            </a:br>
            <a:r>
              <a:rPr lang="en-US" sz="2000" dirty="0"/>
              <a:t>    heterogeneous and random productivity of firms, </a:t>
            </a:r>
            <a:r>
              <a:rPr lang="en-US" sz="2000" dirty="0" err="1"/>
              <a:t>etc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200" dirty="0"/>
              <a:t>  </a:t>
            </a:r>
          </a:p>
          <a:p>
            <a:r>
              <a:rPr lang="en-US" sz="2200" dirty="0"/>
              <a:t>Practically popular; </a:t>
            </a:r>
            <a:r>
              <a:rPr lang="en-US" sz="2200" dirty="0">
                <a:solidFill>
                  <a:srgbClr val="FF0000"/>
                </a:solidFill>
              </a:rPr>
              <a:t>usually with sufficiently good explanatory power</a:t>
            </a:r>
            <a:r>
              <a:rPr lang="en-US" sz="2200" dirty="0"/>
              <a:t>.</a:t>
            </a:r>
          </a:p>
          <a:p>
            <a:r>
              <a:rPr lang="en-US" sz="2200" dirty="0"/>
              <a:t>Very suitable for analyzing of </a:t>
            </a:r>
            <a:r>
              <a:rPr lang="en-US" sz="2200" dirty="0">
                <a:solidFill>
                  <a:srgbClr val="FF0000"/>
                </a:solidFill>
              </a:rPr>
              <a:t>trade barriers and facilitations</a:t>
            </a:r>
            <a:r>
              <a:rPr lang="en-US" sz="2200" dirty="0"/>
              <a:t>. </a:t>
            </a:r>
          </a:p>
          <a:p>
            <a:r>
              <a:rPr lang="en-US" sz="2200" dirty="0"/>
              <a:t>User friendly &amp; intuitive for research: plug &amp; play like USB devices…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37A9A1-4184-49BD-94AB-4B0B921BF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089A2-5DD0-4AB0-91BC-F5A878B9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109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A78E1-0144-4320-BC99-2F5D4D830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Intuition of distance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321ED-6931-43CE-BFF5-3153283F1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“Distance” determines the transportation cost of trade.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Longer distance -&gt; higher trade cost -&gt; lower trade</a:t>
            </a:r>
          </a:p>
          <a:p>
            <a:endParaRPr lang="en-GB" dirty="0"/>
          </a:p>
          <a:p>
            <a:r>
              <a:rPr lang="en-GB" dirty="0"/>
              <a:t>Other “influencers” of trade…</a:t>
            </a:r>
            <a:br>
              <a:rPr lang="en-GB" dirty="0"/>
            </a:br>
            <a:r>
              <a:rPr lang="en-GB" dirty="0"/>
              <a:t>                  can be analysed in a similar manner…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F35295-A161-402F-A404-8ADE043BE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B681C-45C3-4CDD-A149-30F0BC136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B170991-BF7D-4EE3-B653-E5DAC946C305}"/>
                  </a:ext>
                </a:extLst>
              </p:cNvPr>
              <p:cNvSpPr/>
              <p:nvPr/>
            </p:nvSpPr>
            <p:spPr>
              <a:xfrm>
                <a:off x="2560000" y="1796485"/>
                <a:ext cx="2823850" cy="1036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𝐸𝑥𝑝𝑜𝑟</m:t>
                      </m:r>
                      <m:sSub>
                        <m:sSubPr>
                          <m:ctrlP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</m:t>
                          </m:r>
                          <m: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2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altLang="zh-CN" sz="22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2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𝛼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2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𝛾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altLang="zh-CN" kern="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B170991-BF7D-4EE3-B653-E5DAC946C3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000" y="1796485"/>
                <a:ext cx="2823850" cy="10361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200" y="4783292"/>
            <a:ext cx="5065769" cy="149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6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71F0E-F87B-4E24-8178-37A21B1DB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elements to the gravity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EC39AD-B56D-4FF4-A796-9D566D7E4B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altLang="zh-CN" sz="2200" dirty="0"/>
                  <a:t>Trade barriers, say, tariff…(</a:t>
                </a:r>
                <a14:m>
                  <m:oMath xmlns:m="http://schemas.openxmlformats.org/officeDocument/2006/math">
                    <m:r>
                      <a:rPr lang="en-US" altLang="zh-CN" sz="22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2200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altLang="zh-CN" sz="22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altLang="zh-CN" sz="2200" dirty="0"/>
                  <a:t>).</a:t>
                </a:r>
              </a:p>
              <a:p>
                <a:pPr marL="0" indent="0"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𝐸𝑥𝑝𝑜𝑟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altLang="zh-CN" sz="2000" i="1" dirty="0">
                  <a:latin typeface="Calibri" panose="020F0502020204030204" pitchFamily="34" charset="0"/>
                </a:endParaRPr>
              </a:p>
              <a:p>
                <a:endParaRPr lang="en-US" altLang="zh-CN" sz="2000" dirty="0"/>
              </a:p>
              <a:p>
                <a:r>
                  <a:rPr lang="en-US" altLang="zh-CN" sz="2200" dirty="0"/>
                  <a:t>Having a common language (add a dummy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𝐶𝐿</m:t>
                        </m:r>
                      </m:e>
                      <m:sub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zh-CN" sz="22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200" dirty="0"/>
                  <a:t> if so).</a:t>
                </a:r>
              </a:p>
              <a:p>
                <a:pPr marL="0" indent="0"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𝐸𝑥𝑝𝑜𝑟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𝜁</m:t>
                          </m:r>
                          <m:sSub>
                            <m:sSub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altLang="zh-CN" sz="2000" dirty="0"/>
              </a:p>
              <a:p>
                <a:endParaRPr lang="en-US" altLang="zh-CN" sz="2000" dirty="0"/>
              </a:p>
              <a:p>
                <a:r>
                  <a:rPr lang="en-US" altLang="zh-CN" sz="2200" dirty="0"/>
                  <a:t>Geo-economic centrality &amp; remoteness of the importer and exporter (Multilateral resistance of trade). </a:t>
                </a:r>
              </a:p>
              <a:p>
                <a:pPr marL="0" indent="0"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𝐸𝑥𝑝𝑜𝑟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𝜁</m:t>
                          </m:r>
                          <m:sSub>
                            <m:sSub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sup>
                      </m:sSup>
                      <m:sSubSup>
                        <m:sSub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bSup>
                      <m:sSubSup>
                        <m:sSub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EC39AD-B56D-4FF4-A796-9D566D7E4B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50" t="-13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BB1B9-D828-4555-9D5C-BD50367B8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0E3C06-4960-457C-A581-0D6A78F70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556068" y="2063931"/>
            <a:ext cx="426721" cy="391886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56068" y="3521188"/>
            <a:ext cx="722812" cy="391886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39096" y="5511095"/>
            <a:ext cx="744584" cy="462984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8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43BCF-F59F-42A2-9338-0985FEC30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that you may think of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87D90-A9BE-4159-AF3E-9B005FB9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Properties of importing and exporting countries</a:t>
            </a:r>
          </a:p>
          <a:p>
            <a:pPr lvl="1"/>
            <a:r>
              <a:rPr lang="en-US" dirty="0"/>
              <a:t>Economic sizes (GDP, consumptions), </a:t>
            </a:r>
          </a:p>
          <a:p>
            <a:pPr lvl="1"/>
            <a:r>
              <a:rPr lang="en-US" dirty="0"/>
              <a:t>Infrastructures, trade protections, Environmental Standards, </a:t>
            </a:r>
          </a:p>
          <a:p>
            <a:pPr lvl="1"/>
            <a:r>
              <a:rPr lang="en-US" dirty="0"/>
              <a:t>“Centrality &amp; Remoteness”, and the so-called “Multilateral resistance”</a:t>
            </a:r>
          </a:p>
          <a:p>
            <a:pPr lvl="2"/>
            <a:endParaRPr lang="en-US" dirty="0"/>
          </a:p>
          <a:p>
            <a:r>
              <a:rPr lang="en-US" dirty="0"/>
              <a:t>Properties of the “pair” of countries</a:t>
            </a:r>
          </a:p>
          <a:p>
            <a:pPr lvl="1"/>
            <a:r>
              <a:rPr lang="en-US" dirty="0"/>
              <a:t>(Physical) Distances measures (distance, border contingency, …)</a:t>
            </a:r>
          </a:p>
          <a:p>
            <a:pPr lvl="1"/>
            <a:r>
              <a:rPr lang="en-US" dirty="0"/>
              <a:t>Socio-economic distances (similarity in language, culture, politics …)</a:t>
            </a:r>
          </a:p>
          <a:p>
            <a:pPr lvl="1"/>
            <a:r>
              <a:rPr lang="en-US" dirty="0"/>
              <a:t>Bilateral and Regional Trade Agreements</a:t>
            </a:r>
          </a:p>
          <a:p>
            <a:pPr lvl="1"/>
            <a:r>
              <a:rPr lang="en-US"/>
              <a:t>Tariff, Sanctions</a:t>
            </a:r>
            <a:endParaRPr lang="en-US" dirty="0"/>
          </a:p>
          <a:p>
            <a:endParaRPr lang="en-US" dirty="0"/>
          </a:p>
          <a:p>
            <a:r>
              <a:rPr lang="en-US" sz="2200" dirty="0"/>
              <a:t>Just “go ahead” and add to the regression as explanatory variable….</a:t>
            </a:r>
          </a:p>
          <a:p>
            <a:r>
              <a:rPr lang="en-US" sz="2200" dirty="0"/>
              <a:t>Some elements can be invariant, so watch out when fixed effect is used.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4EA21-EFC8-41AC-B214-1B0D2B8E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F748F8-57D2-41B9-8B4C-04E18D2C0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79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71F8C-87C4-4D77-86D1-833C9CA34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gravity-like research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98EF9-6D9C-48A2-AA8A-C10490400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01458"/>
            <a:ext cx="7886700" cy="4919663"/>
          </a:xfrm>
        </p:spPr>
        <p:txBody>
          <a:bodyPr/>
          <a:lstStyle/>
          <a:p>
            <a:r>
              <a:rPr lang="en-US" dirty="0"/>
              <a:t>Instead of bilateral trade flows, one may think of…</a:t>
            </a:r>
          </a:p>
          <a:p>
            <a:pPr lvl="1"/>
            <a:r>
              <a:rPr lang="en-US" dirty="0"/>
              <a:t>FDI flows, foreign owned establishments,</a:t>
            </a:r>
          </a:p>
          <a:p>
            <a:pPr lvl="1"/>
            <a:r>
              <a:rPr lang="en-US" dirty="0"/>
              <a:t>Airport passenger flows; immigration,</a:t>
            </a:r>
          </a:p>
          <a:p>
            <a:pPr lvl="8"/>
            <a:endParaRPr lang="en-US" dirty="0"/>
          </a:p>
          <a:p>
            <a:r>
              <a:rPr lang="en-US" dirty="0"/>
              <a:t>Subnational level (more complicated; not with our thesis): </a:t>
            </a:r>
          </a:p>
          <a:p>
            <a:pPr lvl="1"/>
            <a:r>
              <a:rPr lang="en-US" dirty="0"/>
              <a:t>e.g. Living - working commuting traffic, in relation to:</a:t>
            </a:r>
          </a:p>
          <a:p>
            <a:pPr lvl="1"/>
            <a:r>
              <a:rPr lang="en-US" dirty="0"/>
              <a:t>Traffic jams in certain places on high-ways; </a:t>
            </a:r>
          </a:p>
          <a:p>
            <a:pPr lvl="1"/>
            <a:r>
              <a:rPr lang="en-US" dirty="0"/>
              <a:t>Trains of certain routes and time.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C63206-D8C4-41AF-A675-46E8AEB71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Lecture 6: Gravity Model of Trade</a:t>
            </a:r>
            <a:endParaRPr lang="en-US" altLang="zh-C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355CF3-FFED-4748-ADB7-B924B5E84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pic>
        <p:nvPicPr>
          <p:cNvPr id="6" name="图片 8">
            <a:extLst>
              <a:ext uri="{FF2B5EF4-FFF2-40B4-BE49-F238E27FC236}">
                <a16:creationId xmlns:a16="http://schemas.microsoft.com/office/drawing/2014/main" id="{800B14C7-8538-4DFA-8F18-FCF5EC604B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399" y="4001720"/>
            <a:ext cx="3049170" cy="2598569"/>
          </a:xfrm>
          <a:prstGeom prst="rect">
            <a:avLst/>
          </a:prstGeom>
        </p:spPr>
      </p:pic>
      <p:grpSp>
        <p:nvGrpSpPr>
          <p:cNvPr id="7" name="组合 16">
            <a:extLst>
              <a:ext uri="{FF2B5EF4-FFF2-40B4-BE49-F238E27FC236}">
                <a16:creationId xmlns:a16="http://schemas.microsoft.com/office/drawing/2014/main" id="{ACDF1CAF-A812-4275-98B5-0460E71B242A}"/>
              </a:ext>
            </a:extLst>
          </p:cNvPr>
          <p:cNvGrpSpPr/>
          <p:nvPr/>
        </p:nvGrpSpPr>
        <p:grpSpPr>
          <a:xfrm>
            <a:off x="4461927" y="3561289"/>
            <a:ext cx="4053423" cy="3198620"/>
            <a:chOff x="3616202" y="2007779"/>
            <a:chExt cx="5299128" cy="4014653"/>
          </a:xfrm>
        </p:grpSpPr>
        <p:pic>
          <p:nvPicPr>
            <p:cNvPr id="8" name="图片 9">
              <a:extLst>
                <a:ext uri="{FF2B5EF4-FFF2-40B4-BE49-F238E27FC236}">
                  <a16:creationId xmlns:a16="http://schemas.microsoft.com/office/drawing/2014/main" id="{F50A7363-718F-4BC1-8D91-8DE236C001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2759" y="2007779"/>
              <a:ext cx="4072571" cy="3695902"/>
            </a:xfrm>
            <a:prstGeom prst="rect">
              <a:avLst/>
            </a:prstGeom>
          </p:spPr>
        </p:pic>
        <p:sp>
          <p:nvSpPr>
            <p:cNvPr id="9" name="文本框 11">
              <a:extLst>
                <a:ext uri="{FF2B5EF4-FFF2-40B4-BE49-F238E27FC236}">
                  <a16:creationId xmlns:a16="http://schemas.microsoft.com/office/drawing/2014/main" id="{36A101A1-62F5-41A4-9BF7-D210F1CCFEE1}"/>
                </a:ext>
              </a:extLst>
            </p:cNvPr>
            <p:cNvSpPr txBox="1"/>
            <p:nvPr/>
          </p:nvSpPr>
          <p:spPr>
            <a:xfrm>
              <a:off x="7456990" y="4135094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Haren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id="{0DB42241-D466-4731-AC9E-AC5DD534DE77}"/>
                </a:ext>
              </a:extLst>
            </p:cNvPr>
            <p:cNvSpPr txBox="1"/>
            <p:nvPr/>
          </p:nvSpPr>
          <p:spPr>
            <a:xfrm>
              <a:off x="5616173" y="3981206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Leek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3">
              <a:extLst>
                <a:ext uri="{FF2B5EF4-FFF2-40B4-BE49-F238E27FC236}">
                  <a16:creationId xmlns:a16="http://schemas.microsoft.com/office/drawing/2014/main" id="{B386B468-64A4-4EA9-9AD2-47C7E2D4E6DD}"/>
                </a:ext>
              </a:extLst>
            </p:cNvPr>
            <p:cNvSpPr txBox="1"/>
            <p:nvPr/>
          </p:nvSpPr>
          <p:spPr>
            <a:xfrm>
              <a:off x="5983479" y="4166528"/>
              <a:ext cx="7120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Roden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4">
              <a:extLst>
                <a:ext uri="{FF2B5EF4-FFF2-40B4-BE49-F238E27FC236}">
                  <a16:creationId xmlns:a16="http://schemas.microsoft.com/office/drawing/2014/main" id="{58CC01DE-CD1E-40D9-AA55-09386E62F589}"/>
                </a:ext>
              </a:extLst>
            </p:cNvPr>
            <p:cNvSpPr txBox="1"/>
            <p:nvPr/>
          </p:nvSpPr>
          <p:spPr>
            <a:xfrm>
              <a:off x="7301789" y="5714655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Assen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5">
              <a:extLst>
                <a:ext uri="{FF2B5EF4-FFF2-40B4-BE49-F238E27FC236}">
                  <a16:creationId xmlns:a16="http://schemas.microsoft.com/office/drawing/2014/main" id="{6CDD35FE-BD29-489B-940E-2C8CA4C46E59}"/>
                </a:ext>
              </a:extLst>
            </p:cNvPr>
            <p:cNvSpPr txBox="1"/>
            <p:nvPr/>
          </p:nvSpPr>
          <p:spPr>
            <a:xfrm>
              <a:off x="3616202" y="4533902"/>
              <a:ext cx="1255707" cy="386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Drachten</a:t>
              </a:r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737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C219-318E-4EBB-A455-3FAB42BCA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7A827-0D56-4549-A2F7-26BF5E5F4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Multi-dimensional Fixed Effect &amp; Examples</a:t>
            </a:r>
          </a:p>
          <a:p>
            <a:endParaRPr lang="en-GB" dirty="0"/>
          </a:p>
          <a:p>
            <a:r>
              <a:rPr lang="en-GB" dirty="0"/>
              <a:t>What is the Gravity model of trade &amp; what do we use it for?</a:t>
            </a:r>
          </a:p>
          <a:p>
            <a:pPr lvl="1"/>
            <a:r>
              <a:rPr lang="en-GB" dirty="0"/>
              <a:t>PPML method in estimation</a:t>
            </a:r>
          </a:p>
          <a:p>
            <a:pPr lvl="1"/>
            <a:r>
              <a:rPr lang="en-GB" dirty="0"/>
              <a:t>Walkthrough of an empirical research that may give you some inspirations for master thesis.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9B3336-CFE0-4E0E-9FB0-81B4EC6A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82813-FA6F-433D-A6C9-38891DE1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96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8316C-DB7F-4171-A4AF-992E0F430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“Good enough for empirical use”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59FB9-1415-4CC3-8FDB-52DAD9B33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Adding items to the Gravity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6163C5-5BD3-406F-95C6-B0165CB8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D7557-196E-4F61-A887-7CE866C4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6" name="图片 4">
            <a:extLst>
              <a:ext uri="{FF2B5EF4-FFF2-40B4-BE49-F238E27FC236}">
                <a16:creationId xmlns:a16="http://schemas.microsoft.com/office/drawing/2014/main" id="{3A101471-4C20-4842-BA68-1CC825E4E2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27" y="2049557"/>
            <a:ext cx="3813613" cy="39609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147ABB7-7479-4AD3-8A18-EDF04EE879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49162"/>
            <a:ext cx="4325772" cy="4325772"/>
          </a:xfrm>
          <a:prstGeom prst="rect">
            <a:avLst/>
          </a:prstGeom>
        </p:spPr>
      </p:pic>
      <p:pic>
        <p:nvPicPr>
          <p:cNvPr id="8" name="图片 5">
            <a:extLst>
              <a:ext uri="{FF2B5EF4-FFF2-40B4-BE49-F238E27FC236}">
                <a16:creationId xmlns:a16="http://schemas.microsoft.com/office/drawing/2014/main" id="{74D4AD56-4E99-413F-AA00-E11D94311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83" y="1998492"/>
            <a:ext cx="4012056" cy="401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1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8">
            <a:extLst>
              <a:ext uri="{FF2B5EF4-FFF2-40B4-BE49-F238E27FC236}">
                <a16:creationId xmlns:a16="http://schemas.microsoft.com/office/drawing/2014/main" id="{B6374B9A-99F5-4DA6-8664-3FB446D19C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2693" y="1754399"/>
            <a:ext cx="4831308" cy="5103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65A72A-CE87-483F-BFDC-FA9E76191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“Good enough for empirical use”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5BF63-D295-4A8D-93CB-50C4AC6E6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dirty="0"/>
              <a:t>Adding items to the Gravity model</a:t>
            </a:r>
          </a:p>
          <a:p>
            <a:endParaRPr lang="en-GB" altLang="zh-CN" dirty="0"/>
          </a:p>
          <a:p>
            <a:pPr lvl="3"/>
            <a:endParaRPr lang="en-GB" altLang="zh-CN" dirty="0"/>
          </a:p>
          <a:p>
            <a:r>
              <a:rPr lang="en-GB" altLang="zh-CN" dirty="0"/>
              <a:t>May not be “theoretically solid”</a:t>
            </a:r>
          </a:p>
          <a:p>
            <a:r>
              <a:rPr lang="en-GB" altLang="zh-CN" dirty="0"/>
              <a:t>But empirically easy to analyse</a:t>
            </a:r>
          </a:p>
          <a:p>
            <a:r>
              <a:rPr lang="en-GB" altLang="zh-CN" dirty="0"/>
              <a:t>Good enough explanatory</a:t>
            </a:r>
            <a:br>
              <a:rPr lang="en-GB" altLang="zh-CN" dirty="0"/>
            </a:br>
            <a:r>
              <a:rPr lang="en-GB" altLang="zh-CN" dirty="0"/>
              <a:t>and prediction power</a:t>
            </a:r>
          </a:p>
          <a:p>
            <a:endParaRPr lang="en-GB" altLang="zh-CN" dirty="0"/>
          </a:p>
          <a:p>
            <a:endParaRPr lang="en-GB" altLang="zh-CN" dirty="0"/>
          </a:p>
          <a:p>
            <a:endParaRPr lang="en-GB" altLang="zh-CN" dirty="0"/>
          </a:p>
          <a:p>
            <a:r>
              <a:rPr lang="en-GB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world of social science </a:t>
            </a:r>
            <a:br>
              <a:rPr lang="en-GB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100% precision anyway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8C48-341A-4FB5-972D-20CA37CE2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41944-1D1C-4C5B-B742-04DA51903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444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B5942-079B-4836-947B-0195FCE7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68E604-A4C1-4A6F-9064-EA8842D9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95ECCC-2C86-41E7-B746-8A8435A20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917" y="396322"/>
            <a:ext cx="7142167" cy="347955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02D494-32D5-4009-AB5B-57A262291F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0652" y="3311359"/>
            <a:ext cx="2462431" cy="30884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420BBC-0D0B-409D-A3E5-52D1028A68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CFE7C5"/>
              </a:clrFrom>
              <a:clrTo>
                <a:srgbClr val="CFE7C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654" b="99502" l="852" r="100000">
                        <a14:foregroundMark x1="18613" y1="7309" x2="30779" y2="8472"/>
                        <a14:foregroundMark x1="30779" y1="8472" x2="30900" y2="23588"/>
                        <a14:foregroundMark x1="30900" y1="23588" x2="28589" y2="31395"/>
                        <a14:foregroundMark x1="28102" y1="6811" x2="32603" y2="14286"/>
                        <a14:foregroundMark x1="21046" y1="3987" x2="31873" y2="9302"/>
                        <a14:foregroundMark x1="31873" y1="9302" x2="24939" y2="40532"/>
                        <a14:foregroundMark x1="18856" y1="18937" x2="21533" y2="23588"/>
                        <a14:foregroundMark x1="30535" y1="5482" x2="33455" y2="15615"/>
                        <a14:foregroundMark x1="39294" y1="52824" x2="38686" y2="55648"/>
                        <a14:foregroundMark x1="44282" y1="48339" x2="99757" y2="14784"/>
                        <a14:foregroundMark x1="99757" y1="14784" x2="98054" y2="67442"/>
                        <a14:foregroundMark x1="98054" y1="67608" x2="60949" y2="65615"/>
                        <a14:foregroundMark x1="60949" y1="65615" x2="50730" y2="56146"/>
                        <a14:foregroundMark x1="50730" y1="56146" x2="48905" y2="55316"/>
                        <a14:foregroundMark x1="99757" y1="12957" x2="95012" y2="17774"/>
                        <a14:foregroundMark x1="80292" y1="68106" x2="99757" y2="765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1576" y="3225013"/>
            <a:ext cx="4449729" cy="326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AC9B3-D3FA-4322-BE45-1BECDABB2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Estimating gravity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4909C-714C-467B-8572-95A510605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Non-linear: a series of </a:t>
            </a:r>
            <a:r>
              <a:rPr lang="en-US" altLang="zh-CN" dirty="0"/>
              <a:t>multiplications &amp; divisions.</a:t>
            </a:r>
            <a:endParaRPr lang="en-GB" dirty="0"/>
          </a:p>
          <a:p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r>
              <a:rPr lang="en-US" dirty="0"/>
              <a:t>Frequently used trick: </a:t>
            </a:r>
            <a:r>
              <a:rPr lang="en-US" dirty="0" err="1">
                <a:solidFill>
                  <a:srgbClr val="FF0000"/>
                </a:solidFill>
              </a:rPr>
              <a:t>loglinearization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transformation</a:t>
            </a:r>
            <a:r>
              <a:rPr lang="en-US" dirty="0"/>
              <a:t> </a:t>
            </a:r>
          </a:p>
          <a:p>
            <a:pPr lvl="1">
              <a:spcBef>
                <a:spcPts val="575"/>
              </a:spcBef>
            </a:pPr>
            <a:r>
              <a:rPr lang="en-US" dirty="0"/>
              <a:t>Basically: take log on both left &amp; right side</a:t>
            </a:r>
          </a:p>
          <a:p>
            <a:pPr lvl="1">
              <a:spcBef>
                <a:spcPts val="575"/>
              </a:spcBef>
            </a:pPr>
            <a:r>
              <a:rPr lang="en-US" dirty="0"/>
              <a:t>In gravity model: you get immediately a linear expression.</a:t>
            </a:r>
          </a:p>
          <a:p>
            <a:pPr lvl="3">
              <a:spcBef>
                <a:spcPts val="575"/>
              </a:spcBef>
            </a:pPr>
            <a:endParaRPr lang="en-US" dirty="0"/>
          </a:p>
          <a:p>
            <a:pPr lvl="3">
              <a:spcBef>
                <a:spcPts val="575"/>
              </a:spcBef>
            </a:pPr>
            <a:endParaRPr lang="en-US" dirty="0"/>
          </a:p>
          <a:p>
            <a:pPr lvl="1">
              <a:spcBef>
                <a:spcPts val="575"/>
              </a:spcBef>
            </a:pPr>
            <a:r>
              <a:rPr lang="en-US" dirty="0"/>
              <a:t>Linearization by log (or other methods) often used in estimating (complicated) macro-econ models. Linear -&gt; easier to estimate.</a:t>
            </a:r>
          </a:p>
          <a:p>
            <a:pPr lvl="2"/>
            <a:endParaRPr lang="en-US" dirty="0"/>
          </a:p>
          <a:p>
            <a:r>
              <a:rPr lang="en-US" altLang="zh-CN" dirty="0"/>
              <a:t>Need to test other stuff? </a:t>
            </a:r>
            <a:br>
              <a:rPr lang="en-US" altLang="zh-CN" dirty="0"/>
            </a:br>
            <a:r>
              <a:rPr lang="en-US" altLang="zh-CN" dirty="0"/>
              <a:t>      </a:t>
            </a:r>
            <a:r>
              <a:rPr lang="en-US" altLang="zh-CN" i="1" dirty="0">
                <a:solidFill>
                  <a:srgbClr val="0000FF"/>
                </a:solidFill>
              </a:rPr>
              <a:t>Just append in the list of independent variables</a:t>
            </a:r>
            <a:r>
              <a:rPr lang="en-US" altLang="zh-CN" dirty="0"/>
              <a:t>.</a:t>
            </a:r>
          </a:p>
          <a:p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DAC73D-316E-4184-93CB-F6C852F3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D7C2E-AF70-49DB-BEA9-95C2A8D25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D7240A1-E5A9-42C4-AFEE-AED02B67B5CB}"/>
                  </a:ext>
                </a:extLst>
              </p:cNvPr>
              <p:cNvSpPr/>
              <p:nvPr/>
            </p:nvSpPr>
            <p:spPr>
              <a:xfrm>
                <a:off x="3158055" y="1636765"/>
                <a:ext cx="2388987" cy="10021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𝐸𝑋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lang="en-US" altLang="zh-CN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altLang="zh-CN" sz="2000" i="1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00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altLang="zh-CN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D7240A1-E5A9-42C4-AFEE-AED02B67B5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055" y="1636765"/>
                <a:ext cx="2388987" cy="10021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CDF7D6C-9BF4-4275-81EB-EEEE89269FE4}"/>
                  </a:ext>
                </a:extLst>
              </p:cNvPr>
              <p:cNvSpPr/>
              <p:nvPr/>
            </p:nvSpPr>
            <p:spPr>
              <a:xfrm>
                <a:off x="922292" y="3793566"/>
                <a:ext cx="7166881" cy="42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50825" lvl="1" fontAlgn="base">
                  <a:spcBef>
                    <a:spcPct val="20000"/>
                  </a:spcBef>
                  <a:spcAft>
                    <a:spcPct val="0"/>
                  </a:spcAft>
                  <a:buSzPct val="5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sz="20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𝐸𝑋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  <m:r>
                                <a:rPr lang="en-US" altLang="zh-CN" sz="20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US" altLang="zh-CN" sz="20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</m:sSub>
                        </m:e>
                      </m:func>
                      <m:r>
                        <a:rPr lang="en-US" altLang="zh-CN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</m:func>
                      <m:r>
                        <a:rPr lang="en-US" altLang="zh-CN" sz="2000" i="1" kern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 kern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 ker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000" i="1" ker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</m:sub>
                      </m:sSub>
                      <m:func>
                        <m:funcPr>
                          <m:ctrlPr>
                            <a:rPr lang="en-US" altLang="zh-CN" sz="2000" i="1" ker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sz="2000" i="1" ker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e>
                      </m:func>
                      <m:r>
                        <a:rPr lang="en-US" altLang="zh-CN" sz="2000" i="1" kern="0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 kern="0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 ker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000" i="1" ker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func>
                        <m:funcPr>
                          <m:ctrlPr>
                            <a:rPr lang="en-US" altLang="zh-CN" sz="2000" i="1" ker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r>
                            <a:rPr lang="en-US" altLang="zh-CN" sz="2000" i="1" ker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𝑌</m:t>
                          </m:r>
                        </m:e>
                      </m:func>
                      <m:r>
                        <a:rPr lang="en-US" altLang="zh-CN" sz="2000" i="1" kern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n-US" altLang="zh-CN" sz="2000" i="1" kern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𝛾</m:t>
                      </m:r>
                      <m:func>
                        <m:funcPr>
                          <m:ctrlPr>
                            <a:rPr lang="en-US" altLang="zh-CN" sz="2000" i="1" ker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sz="2000" i="1" ker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en-US" altLang="zh-CN" sz="2000" i="1" kern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n-US" altLang="zh-CN" sz="2000" i="1" kern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𝛿</m:t>
                      </m:r>
                      <m:func>
                        <m:funcPr>
                          <m:ctrlPr>
                            <a:rPr lang="en-US" altLang="zh-CN" sz="2000" i="1" ker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ker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sz="2000" i="1" ker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 ker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2000" i="1" ker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en-US" altLang="zh-CN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20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altLang="zh-CN" sz="2000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CDF7D6C-9BF4-4275-81EB-EEEE89269F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292" y="3793566"/>
                <a:ext cx="7166881" cy="424796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84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4619B-3C55-4B89-9247-667B5743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Specification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52F613-FF5A-48F7-A639-095EEAE586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200" dirty="0"/>
                  <a:t>Assume trade is indeed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exactly in proportional to the economic sizes</a:t>
                </a:r>
                <a:r>
                  <a:rPr lang="en-US" altLang="zh-CN" sz="2200" dirty="0"/>
                  <a:t> of the importer and exporter, one can rewrite it as:</a:t>
                </a:r>
              </a:p>
              <a:p>
                <a:endParaRPr lang="en-US" altLang="zh-CN" sz="2200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sz="2200" dirty="0"/>
                  <a:t>Alternatively, </a:t>
                </a:r>
                <a:r>
                  <a:rPr lang="en-US" altLang="zh-CN" sz="2200" dirty="0">
                    <a:solidFill>
                      <a:srgbClr val="000000"/>
                    </a:solidFill>
                  </a:rPr>
                  <a:t>the economic mass of the importing country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</a:rPr>
                  <a:t>replaced by its </a:t>
                </a:r>
                <a:r>
                  <a:rPr lang="en-US" altLang="zh-CN" sz="2200" dirty="0">
                    <a:solidFill>
                      <a:srgbClr val="FF00FF"/>
                    </a:solidFill>
                  </a:rPr>
                  <a:t>national expenditure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CN" sz="2200" i="1">
                        <a:solidFill>
                          <a:srgbClr val="FF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solidFill>
                      <a:srgbClr val="000000"/>
                    </a:solidFill>
                  </a:rPr>
                  <a:t>instead of output.</a:t>
                </a:r>
              </a:p>
              <a:p>
                <a:endParaRPr lang="en-US" altLang="zh-CN" dirty="0"/>
              </a:p>
              <a:p>
                <a:pPr lvl="0"/>
                <a:r>
                  <a:rPr lang="en-US" altLang="zh-CN" dirty="0">
                    <a:solidFill>
                      <a:srgbClr val="000000"/>
                    </a:solidFill>
                  </a:rPr>
                  <a:t>Loglinearlized for regression, it gives</a:t>
                </a:r>
              </a:p>
              <a:p>
                <a:pPr marL="0" lvl="0" indent="0">
                  <a:buNone/>
                </a:pPr>
                <a:r>
                  <a:rPr lang="en-US" altLang="zh-CN" dirty="0">
                    <a:solidFill>
                      <a:srgbClr val="000000"/>
                    </a:solidFill>
                  </a:rPr>
                  <a:t>  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Trade intensity (</a:t>
                </a:r>
                <a:r>
                  <a:rPr lang="en-US" altLang="zh-CN" dirty="0" err="1">
                    <a:solidFill>
                      <a:srgbClr val="0000FF"/>
                    </a:solidFill>
                  </a:rPr>
                  <a:t>i</a:t>
                </a:r>
                <a:r>
                  <a:rPr lang="en-US" altLang="zh-CN" sz="1800" dirty="0" err="1">
                    <a:solidFill>
                      <a:srgbClr val="0000FF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altLang="zh-CN" dirty="0" err="1">
                    <a:solidFill>
                      <a:srgbClr val="0000FF"/>
                    </a:solidFill>
                  </a:rPr>
                  <a:t>j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)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=</a:t>
                </a:r>
                <a:br>
                  <a:rPr lang="en-US" altLang="zh-CN" dirty="0">
                    <a:solidFill>
                      <a:srgbClr val="000000"/>
                    </a:solidFill>
                  </a:rPr>
                </a:br>
                <a:endParaRPr lang="en-US" altLang="zh-CN" dirty="0">
                  <a:solidFill>
                    <a:srgbClr val="000000"/>
                  </a:solidFill>
                </a:endParaRPr>
              </a:p>
              <a:p>
                <a:endParaRPr lang="en-US" altLang="zh-CN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52F613-FF5A-48F7-A639-095EEAE586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5" t="-14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5E20E8-7DB6-4690-981A-96EDD019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24C87-3606-4231-9DD4-8CF6F5C55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24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C06412E-98AC-465B-BD46-50DD769C3280}"/>
                  </a:ext>
                </a:extLst>
              </p:cNvPr>
              <p:cNvSpPr/>
              <p:nvPr/>
            </p:nvSpPr>
            <p:spPr>
              <a:xfrm>
                <a:off x="1012371" y="1987740"/>
                <a:ext cx="7119258" cy="961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𝐸𝑋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</m:t>
                          </m:r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𝐺</m:t>
                      </m:r>
                      <m:f>
                        <m:f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𝑖𝑠𝑡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𝜁</m:t>
                          </m:r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𝐶𝐿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sup>
                      </m:sSup>
                      <m:sSubSup>
                        <m:sSubSup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</m:sub>
                        <m:sup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sup>
                      </m:sSubSup>
                      <m:sSubSup>
                        <m:sSubSup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  <m:sup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</m:sSub>
                        </m:sup>
                      </m:sSubSup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⇒  </m:t>
                      </m:r>
                      <m:d>
                        <m:d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𝐸𝑋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→</m:t>
                                  </m:r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  <m:sSup>
                            <m:s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𝜁</m:t>
                              </m:r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𝐶𝐿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𝑖𝑗</m:t>
                                  </m:r>
                                </m:sub>
                              </m:sSub>
                            </m:sup>
                          </m:sSup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bSup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𝑖𝑠𝑡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𝛿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C06412E-98AC-465B-BD46-50DD769C32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371" y="1987740"/>
                <a:ext cx="7119258" cy="9618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56F9D9F-F811-4DE2-B540-96A1CA1CD5A4}"/>
                  </a:ext>
                </a:extLst>
              </p:cNvPr>
              <p:cNvSpPr/>
              <p:nvPr/>
            </p:nvSpPr>
            <p:spPr>
              <a:xfrm>
                <a:off x="1667691" y="5281045"/>
                <a:ext cx="6718663" cy="42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zh-CN" sz="20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</m:func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𝜁</m:t>
                      </m:r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𝐶𝐿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𝑖𝑗</m:t>
                          </m:r>
                        </m:sub>
                      </m:sSub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𝜂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</m:sub>
                      </m:sSub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𝜂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𝛾</m:t>
                      </m:r>
                      <m:func>
                        <m:func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zh-CN" sz="20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kumimoji="0" lang="en-US" altLang="zh-CN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𝑖𝑠𝑡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𝛿</m:t>
                      </m:r>
                      <m:func>
                        <m:func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zh-CN" sz="20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kumimoji="0" lang="en-US" altLang="zh-CN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+…</m:t>
                      </m:r>
                      <m:r>
                        <a:rPr kumimoji="0" lang="en-US" altLang="zh-CN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kumimoji="0" lang="en-US" altLang="zh-CN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56F9D9F-F811-4DE2-B540-96A1CA1CD5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691" y="5281045"/>
                <a:ext cx="6718663" cy="424796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69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091F2-9AC2-45C0-A3F4-FBD41CFFA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approach in estimating the Gravity Model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05C8ED-3DCC-4FA0-90DF-4C43A965E8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CN" dirty="0"/>
                  <a:t>With cross-sectional data of one year: OLS on </a:t>
                </a:r>
              </a:p>
              <a:p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>
                  <a:spcBef>
                    <a:spcPts val="600"/>
                  </a:spcBef>
                </a:pPr>
                <a:r>
                  <a:rPr lang="en-US" altLang="zh-CN" dirty="0"/>
                  <a:t>Controlling for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origin</a:t>
                </a:r>
                <a:r>
                  <a:rPr lang="en-US" altLang="zh-CN" dirty="0"/>
                  <a:t> and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destination</a:t>
                </a:r>
                <a:r>
                  <a:rPr lang="en-US" altLang="zh-CN" dirty="0"/>
                  <a:t> country’s fixed effects</a:t>
                </a: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𝐸𝑋</m:t>
                            </m:r>
                          </m:e>
                          <m:sub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func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func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zh-CN" sz="180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𝐸𝑋</m:t>
                        </m:r>
                      </m:sup>
                    </m:sSubSup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zh-CN" sz="180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𝐼𝑀</m:t>
                        </m:r>
                      </m:sup>
                    </m:sSubSup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func>
                      <m:func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𝐷𝑖𝑠𝑡</m:t>
                            </m:r>
                          </m:e>
                          <m:sub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func>
                      <m:func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zh-CN" sz="18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𝐸𝑋</m:t>
                        </m:r>
                      </m:sup>
                    </m:sSubSup>
                  </m:oMath>
                </a14:m>
                <a:r>
                  <a:rPr lang="en-US" altLang="zh-CN" dirty="0"/>
                  <a:t> </a:t>
                </a:r>
                <a:r>
                  <a:rPr lang="en-US" altLang="zh-CN" sz="2000" dirty="0"/>
                  <a:t>&amp;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𝐼𝑀</m:t>
                        </m:r>
                      </m:sup>
                    </m:sSubSup>
                    <m:r>
                      <a:rPr lang="en-US" altLang="zh-CN" sz="1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/>
                  <a:t>dummies -&gt; “</a:t>
                </a:r>
                <a:r>
                  <a:rPr lang="en-US" altLang="zh-CN" sz="2000" i="1" dirty="0"/>
                  <a:t>Multilateral Resistance </a:t>
                </a:r>
                <a:r>
                  <a:rPr lang="en-US" altLang="zh-CN" sz="2000" dirty="0"/>
                  <a:t>to Trade” (MRT)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altLang="zh-CN" sz="2000" dirty="0"/>
                  <a:t>Anderson &amp; van </a:t>
                </a:r>
                <a:r>
                  <a:rPr lang="en-US" altLang="zh-CN" sz="2000" dirty="0" err="1"/>
                  <a:t>Winscoop</a:t>
                </a:r>
                <a:r>
                  <a:rPr lang="en-US" altLang="zh-CN" sz="2000" dirty="0"/>
                  <a:t> (2003): MRT is the “theoretically appropriate average barrier to trade for trade with any country”.</a:t>
                </a:r>
              </a:p>
              <a:p>
                <a:pPr lvl="7">
                  <a:spcBef>
                    <a:spcPts val="600"/>
                  </a:spcBef>
                </a:pPr>
                <a:endParaRPr lang="en-US" altLang="zh-CN" sz="1150" dirty="0"/>
              </a:p>
              <a:p>
                <a:pPr lvl="1">
                  <a:spcBef>
                    <a:spcPts val="600"/>
                  </a:spcBef>
                </a:pPr>
                <a:r>
                  <a:rPr lang="en-US" altLang="zh-CN" sz="2000" dirty="0"/>
                  <a:t>Believed by many trade economists as a better approach to control for any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unobserved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heterogeneity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of the countries</a:t>
                </a:r>
                <a:r>
                  <a:rPr lang="en-US" altLang="zh-CN" sz="2000" dirty="0"/>
                  <a:t>,  including the “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centrality &amp; remoteness</a:t>
                </a:r>
                <a:r>
                  <a:rPr lang="en-US" altLang="zh-CN" sz="2000" dirty="0"/>
                  <a:t>” in trade network.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altLang="zh-CN" sz="2000" dirty="0"/>
                  <a:t>E.g. “Rotterdam the port”, “Everything assembled in China”, </a:t>
                </a:r>
                <a:r>
                  <a:rPr lang="en-US" altLang="zh-CN" sz="2000" dirty="0" err="1"/>
                  <a:t>etc</a:t>
                </a:r>
                <a:endParaRPr lang="en-US" altLang="zh-CN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05C8ED-3DCC-4FA0-90DF-4C43A965E8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5" t="-1735" r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1CE93-6A7A-4E5D-BE1C-6D6EEC6E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D702F-74CA-486C-8641-79A8B31E1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3DEE15C-0668-4DBF-BD89-AE55B5625A23}"/>
                  </a:ext>
                </a:extLst>
              </p:cNvPr>
              <p:cNvSpPr/>
              <p:nvPr/>
            </p:nvSpPr>
            <p:spPr>
              <a:xfrm>
                <a:off x="714104" y="1777235"/>
                <a:ext cx="7463244" cy="391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50825" lvl="1" fontAlgn="base">
                  <a:spcBef>
                    <a:spcPct val="20000"/>
                  </a:spcBef>
                  <a:spcAft>
                    <a:spcPct val="0"/>
                  </a:spcAft>
                  <a:buSzPct val="5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𝐸𝑋</m:t>
                              </m:r>
                            </m:e>
                            <m:sub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</m:sSub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</m:sub>
                      </m:sSub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sub>
                          </m:sSub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𝛾</m:t>
                      </m:r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𝐷𝑖𝑠𝑡</m:t>
                              </m:r>
                            </m:e>
                            <m:sub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𝛿</m:t>
                      </m:r>
                      <m:func>
                        <m:func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en-US" altLang="zh-CN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+… +</m:t>
                      </m:r>
                      <m:sSub>
                        <m:sSubPr>
                          <m:ctrlP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altLang="zh-CN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3DEE15C-0668-4DBF-BD89-AE55B5625A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04" y="1777235"/>
                <a:ext cx="7463244" cy="391646"/>
              </a:xfrm>
              <a:prstGeom prst="rect">
                <a:avLst/>
              </a:prstGeom>
              <a:blipFill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hought Bubble: Cloud 7">
                <a:extLst>
                  <a:ext uri="{FF2B5EF4-FFF2-40B4-BE49-F238E27FC236}">
                    <a16:creationId xmlns:a16="http://schemas.microsoft.com/office/drawing/2014/main" id="{17AC6069-52A9-4FFC-83C8-FA379760B10E}"/>
                  </a:ext>
                </a:extLst>
              </p:cNvPr>
              <p:cNvSpPr/>
              <p:nvPr/>
            </p:nvSpPr>
            <p:spPr>
              <a:xfrm>
                <a:off x="2399211" y="2168881"/>
                <a:ext cx="687977" cy="391646"/>
              </a:xfrm>
              <a:prstGeom prst="cloudCallout">
                <a:avLst>
                  <a:gd name="adj1" fmla="val -51865"/>
                  <a:gd name="adj2" fmla="val -69491"/>
                </a:avLst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kern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  </m:t>
                      </m:r>
                      <m:sSub>
                        <m:sSubPr>
                          <m:ctrlPr>
                            <a:rPr lang="en-US" altLang="zh-CN" i="1" kern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zh-CN" i="1" ker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b="0" i="1" kern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hought Bubble: Cloud 7">
                <a:extLst>
                  <a:ext uri="{FF2B5EF4-FFF2-40B4-BE49-F238E27FC236}">
                    <a16:creationId xmlns:a16="http://schemas.microsoft.com/office/drawing/2014/main" id="{17AC6069-52A9-4FFC-83C8-FA379760B1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9211" y="2168881"/>
                <a:ext cx="687977" cy="391646"/>
              </a:xfrm>
              <a:prstGeom prst="cloudCallout">
                <a:avLst>
                  <a:gd name="adj1" fmla="val -51865"/>
                  <a:gd name="adj2" fmla="val -69491"/>
                </a:avLst>
              </a:prstGeom>
              <a:blipFill>
                <a:blip r:embed="rId4"/>
                <a:stretch>
                  <a:fillRect b="-3659"/>
                </a:stretch>
              </a:blipFill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02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3C1D3-0625-490C-A16F-47F1D03C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Estimating the Gravity Model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8B51C4-D121-478A-9AEF-A25B5978F9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CN" sz="2200" dirty="0"/>
                  <a:t>With trade data of many years… new possibilities.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1900" dirty="0"/>
                  <a:t>Up to the need, without or with </a:t>
                </a:r>
                <a:r>
                  <a:rPr lang="en-US" altLang="zh-CN" sz="1900" dirty="0">
                    <a:solidFill>
                      <a:srgbClr val="0000FF"/>
                    </a:solidFill>
                  </a:rPr>
                  <a:t>importer and exporter fixed effects</a:t>
                </a:r>
                <a:endParaRPr lang="zh-CN" altLang="en-US" sz="1900" dirty="0">
                  <a:solidFill>
                    <a:srgbClr val="0000FF"/>
                  </a:solidFill>
                </a:endParaRPr>
              </a:p>
              <a:p>
                <a:pPr lvl="1"/>
                <a:endParaRPr lang="en-GB" dirty="0"/>
              </a:p>
              <a:p>
                <a:pPr lvl="2"/>
                <a:endParaRPr lang="en-GB" dirty="0"/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1900" dirty="0">
                    <a:solidFill>
                      <a:prstClr val="black"/>
                    </a:solidFill>
                  </a:rPr>
                  <a:t>Possible to have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zh-CN" sz="1900" dirty="0">
                    <a:solidFill>
                      <a:prstClr val="black"/>
                    </a:solidFill>
                  </a:rPr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𝑗𝑡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zh-CN" sz="1900" dirty="0">
                    <a:solidFill>
                      <a:prstClr val="black"/>
                    </a:solidFill>
                  </a:rPr>
                  <a:t> together with the fixed effects above.</a:t>
                </a:r>
              </a:p>
              <a:p>
                <a:pPr lvl="3">
                  <a:spcAft>
                    <a:spcPts val="600"/>
                  </a:spcAft>
                </a:pPr>
                <a:endParaRPr lang="en-US" altLang="zh-CN" sz="200" dirty="0">
                  <a:solidFill>
                    <a:prstClr val="black"/>
                  </a:solidFill>
                </a:endParaRPr>
              </a:p>
              <a:p>
                <a:r>
                  <a:rPr lang="en-US" altLang="zh-CN" sz="2200" dirty="0"/>
                  <a:t>Controlling for yearly fixed effect also often seen</a:t>
                </a:r>
              </a:p>
              <a:p>
                <a:pPr lvl="1"/>
                <a:r>
                  <a:rPr lang="en-US" altLang="zh-CN" sz="1900" dirty="0"/>
                  <a:t>Macro-economic trend that affect the whole world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zh-CN" sz="1900" dirty="0"/>
                  <a:t>Replace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 </a:t>
                </a:r>
                <a:r>
                  <a:rPr lang="en-US" altLang="zh-CN" sz="1900" dirty="0"/>
                  <a:t>by a pack of year dummies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900" dirty="0"/>
                  <a:t> for each year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zh-CN" sz="2200" dirty="0">
                    <a:solidFill>
                      <a:prstClr val="black"/>
                    </a:solidFill>
                  </a:rPr>
                  <a:t>Also possible to have </a:t>
                </a:r>
                <a:r>
                  <a:rPr lang="en-US" altLang="zh-CN" sz="2200" u="sng" dirty="0">
                    <a:solidFill>
                      <a:prstClr val="black"/>
                    </a:solidFill>
                  </a:rPr>
                  <a:t>importer &amp; exporter </a:t>
                </a:r>
                <a:r>
                  <a:rPr lang="en-US" altLang="zh-CN" sz="2200" b="1" u="sng" dirty="0">
                    <a:solidFill>
                      <a:srgbClr val="FF0000"/>
                    </a:solidFill>
                  </a:rPr>
                  <a:t>pair</a:t>
                </a:r>
                <a:r>
                  <a:rPr lang="en-US" altLang="zh-CN" sz="2200" u="sng" dirty="0">
                    <a:solidFill>
                      <a:srgbClr val="FF0000"/>
                    </a:solidFill>
                  </a:rPr>
                  <a:t> fixed effect</a:t>
                </a:r>
                <a:r>
                  <a:rPr lang="en-US" altLang="zh-CN" sz="2200" dirty="0">
                    <a:solidFill>
                      <a:prstClr val="black"/>
                    </a:solidFill>
                  </a:rPr>
                  <a:t>:</a:t>
                </a:r>
              </a:p>
              <a:p>
                <a:pPr lvl="1">
                  <a:spcAft>
                    <a:spcPts val="600"/>
                  </a:spcAft>
                </a:pPr>
                <a:endParaRPr lang="en-US" altLang="zh-CN" sz="1900" dirty="0">
                  <a:solidFill>
                    <a:prstClr val="black"/>
                  </a:solidFill>
                </a:endParaRPr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1900" dirty="0">
                    <a:solidFill>
                      <a:prstClr val="black"/>
                    </a:solidFill>
                  </a:rPr>
                  <a:t>Now similar to a panel regression model, one can use typical RE/FE </a:t>
                </a:r>
                <a:r>
                  <a:rPr lang="en-US" altLang="zh-CN" sz="1900" dirty="0" err="1">
                    <a:solidFill>
                      <a:prstClr val="black"/>
                    </a:solidFill>
                  </a:rPr>
                  <a:t>etc</a:t>
                </a:r>
                <a:endParaRPr lang="en-US" altLang="zh-CN" sz="1900" dirty="0">
                  <a:solidFill>
                    <a:prstClr val="black"/>
                  </a:solidFill>
                </a:endParaRPr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1900" dirty="0">
                    <a:solidFill>
                      <a:prstClr val="black"/>
                    </a:solidFill>
                  </a:rPr>
                  <a:t>Setting up the panel using “pair” as individual identifier (we’ll practice)</a:t>
                </a:r>
              </a:p>
              <a:p>
                <a:pPr lvl="8">
                  <a:spcAft>
                    <a:spcPts val="600"/>
                  </a:spcAft>
                </a:pPr>
                <a:endParaRPr lang="en-US" altLang="zh-CN" sz="1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8B51C4-D121-478A-9AEF-A25B5978F9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50" t="-1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23CB12-4B91-4C09-B00E-EB75919B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A9931-A76E-4090-A5F0-9E3786BF4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26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B0A3B0A-4654-47EB-8838-4ADFFEB9DBCA}"/>
                  </a:ext>
                </a:extLst>
              </p:cNvPr>
              <p:cNvSpPr/>
              <p:nvPr/>
            </p:nvSpPr>
            <p:spPr>
              <a:xfrm>
                <a:off x="1180012" y="1912023"/>
                <a:ext cx="8106048" cy="6805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𝐸𝑋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→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</m:sSub>
                      </m:e>
                    </m:func>
                  </m:oMath>
                </a14:m>
                <a:r>
                  <a:rPr kumimoji="0" lang="en-US" altLang="zh-CN" sz="17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b>
                    </m:sSub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  <m:r>
                              <a:rPr kumimoji="0" lang="en-US" altLang="zh-CN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𝑖𝑠𝑡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𝛿</m:t>
                    </m:r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+…+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𝑖𝑗𝑡</m:t>
                        </m:r>
                      </m:sub>
                    </m:sSub>
                  </m:oMath>
                </a14:m>
                <a:r>
                  <a:rPr kumimoji="0" lang="en-US" altLang="zh-CN" sz="17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Calibri" panose="020F0502020204030204" pitchFamily="34" charset="0"/>
                  </a:rPr>
                  <a:t/>
                </a:r>
                <a:br>
                  <a:rPr kumimoji="0" lang="en-US" altLang="zh-CN" sz="17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𝐸𝑋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→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</m:sSub>
                      </m:e>
                    </m:func>
                  </m:oMath>
                </a14:m>
                <a:r>
                  <a:rPr kumimoji="0" lang="en-US" altLang="zh-CN" sz="17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Sup>
                      <m:sSubSupPr>
                        <m:ctrlP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</m:sub>
                      <m:sup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𝐸𝑋</m:t>
                        </m:r>
                      </m:sup>
                    </m:sSubSup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Sup>
                      <m:sSubSupPr>
                        <m:ctrlP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b>
                      <m:sup>
                        <m:r>
                          <a:rPr kumimoji="0" lang="en-US" altLang="zh-CN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𝐼𝑀</m:t>
                        </m:r>
                      </m:sup>
                    </m:sSubSup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b>
                    </m:sSub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  <m:r>
                              <a:rPr kumimoji="0" lang="en-US" altLang="zh-CN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𝑖𝑠𝑡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𝛿</m:t>
                    </m:r>
                    <m:func>
                      <m:func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7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kumimoji="0" lang="en-US" altLang="zh-CN" sz="17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𝑖𝑗𝑡</m:t>
                            </m:r>
                          </m:sub>
                        </m:sSub>
                      </m:e>
                    </m:func>
                    <m:r>
                      <a:rPr kumimoji="0" lang="en-US" altLang="zh-CN" sz="17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+…+</m:t>
                    </m:r>
                    <m:sSub>
                      <m:sSubPr>
                        <m:ctrlP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kumimoji="0" lang="en-US" altLang="zh-CN" sz="17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𝑖𝑗𝑡</m:t>
                        </m:r>
                      </m:sub>
                    </m:sSub>
                  </m:oMath>
                </a14:m>
                <a:endParaRPr kumimoji="0" lang="en-GB" sz="1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B0A3B0A-4654-47EB-8838-4ADFFEB9DB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012" y="1912023"/>
                <a:ext cx="8106048" cy="680507"/>
              </a:xfrm>
              <a:prstGeom prst="rect">
                <a:avLst/>
              </a:prstGeom>
              <a:blipFill>
                <a:blip r:embed="rId3"/>
                <a:stretch>
                  <a:fillRect b="-3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14E6C3-4CBA-4E61-9A23-9DB998C7A0E1}"/>
                  </a:ext>
                </a:extLst>
              </p:cNvPr>
              <p:cNvSpPr/>
              <p:nvPr/>
            </p:nvSpPr>
            <p:spPr>
              <a:xfrm>
                <a:off x="1109674" y="4808545"/>
                <a:ext cx="7188925" cy="3749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𝐸𝑋</m:t>
                            </m:r>
                          </m:e>
                          <m:sub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→</m:t>
                            </m:r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zh-CN" sz="1700" i="1" dirty="0">
                    <a:solidFill>
                      <a:srgbClr val="000000"/>
                    </a:solidFill>
                    <a:latin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altLang="zh-CN" sz="17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</m:t>
                        </m:r>
                      </m:sub>
                    </m:sSub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𝑖𝑡</m:t>
                            </m:r>
                          </m:sub>
                        </m:sSub>
                      </m:e>
                    </m:func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𝑗</m:t>
                        </m:r>
                      </m:sub>
                    </m:sSub>
                    <m:func>
                      <m:func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𝑗𝑡</m:t>
                            </m:r>
                          </m:sub>
                        </m:sSub>
                      </m:e>
                    </m:func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  <m:func>
                      <m:func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𝐷𝑖𝑠𝑡</m:t>
                            </m:r>
                          </m:e>
                          <m:sub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𝛿</m:t>
                    </m:r>
                    <m:func>
                      <m:func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zh-CN" sz="1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𝑖𝑗𝑡</m:t>
                            </m:r>
                          </m:sub>
                        </m:sSub>
                      </m:e>
                    </m:func>
                    <m:r>
                      <a:rPr lang="en-US" altLang="zh-CN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+…+</m:t>
                    </m:r>
                    <m:sSub>
                      <m:sSubPr>
                        <m:ctrlP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altLang="zh-CN" sz="1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𝑖𝑗𝑡</m:t>
                        </m:r>
                      </m:sub>
                    </m:sSub>
                  </m:oMath>
                </a14:m>
                <a:endParaRPr lang="en-GB" sz="17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14E6C3-4CBA-4E61-9A23-9DB998C7A0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674" y="4808545"/>
                <a:ext cx="7188925" cy="374974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180933" y="4808544"/>
            <a:ext cx="1317256" cy="571730"/>
            <a:chOff x="5251271" y="3595205"/>
            <a:chExt cx="1317256" cy="57173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D494626-97AC-40D6-800B-34AA03487B3C}"/>
                </a:ext>
              </a:extLst>
            </p:cNvPr>
            <p:cNvSpPr/>
            <p:nvPr/>
          </p:nvSpPr>
          <p:spPr>
            <a:xfrm>
              <a:off x="5251271" y="3595205"/>
              <a:ext cx="992775" cy="358369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160678D-91D8-468A-94EC-BB3C7452B298}"/>
                </a:ext>
              </a:extLst>
            </p:cNvPr>
            <p:cNvSpPr txBox="1"/>
            <p:nvPr/>
          </p:nvSpPr>
          <p:spPr>
            <a:xfrm rot="2700000">
              <a:off x="6137099" y="3735508"/>
              <a:ext cx="3396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108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DE07F-95C2-410D-A60A-2654F487A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Estimating the Gravity Model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0563A-11C4-4399-97DD-F94547A41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5242745"/>
          </a:xfrm>
        </p:spPr>
        <p:txBody>
          <a:bodyPr>
            <a:normAutofit/>
          </a:bodyPr>
          <a:lstStyle/>
          <a:p>
            <a:pPr>
              <a:lnSpc>
                <a:spcPct val="96000"/>
              </a:lnSpc>
              <a:spcAft>
                <a:spcPts val="300"/>
              </a:spcAft>
            </a:pPr>
            <a:r>
              <a:rPr lang="en-US" sz="2200" dirty="0"/>
              <a:t>“Advantage” in using pair fixed effect: </a:t>
            </a:r>
            <a:br>
              <a:rPr lang="en-US" sz="2200" dirty="0"/>
            </a:br>
            <a:r>
              <a:rPr lang="en-US" sz="2200" dirty="0"/>
              <a:t>Endogeneity in signing a Free Trade Agreement</a:t>
            </a:r>
          </a:p>
          <a:p>
            <a:pPr>
              <a:lnSpc>
                <a:spcPct val="96000"/>
              </a:lnSpc>
            </a:pPr>
            <a:r>
              <a:rPr lang="en-US" sz="2200" dirty="0"/>
              <a:t>Basic estimation: add a dummy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FTA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ijt</a:t>
            </a:r>
            <a:r>
              <a:rPr lang="en-US" sz="2200" dirty="0"/>
              <a:t>, indicating whether two countries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/>
              <a:t> and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200" dirty="0"/>
              <a:t> has an agreement at time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200" i="1" dirty="0"/>
              <a:t>.</a:t>
            </a:r>
            <a:endParaRPr lang="en-US" sz="2200" dirty="0"/>
          </a:p>
          <a:p>
            <a:pPr lvl="1">
              <a:lnSpc>
                <a:spcPct val="96000"/>
              </a:lnSpc>
              <a:spcAft>
                <a:spcPts val="600"/>
              </a:spcAft>
            </a:pPr>
            <a:r>
              <a:rPr lang="en-US" sz="2000" dirty="0"/>
              <a:t>Very instable outcomes in literature about its effect. </a:t>
            </a:r>
          </a:p>
          <a:p>
            <a:pPr lvl="6">
              <a:lnSpc>
                <a:spcPct val="96000"/>
              </a:lnSpc>
            </a:pPr>
            <a:endParaRPr lang="en-US" sz="200" dirty="0"/>
          </a:p>
          <a:p>
            <a:pPr>
              <a:lnSpc>
                <a:spcPct val="96000"/>
              </a:lnSpc>
            </a:pPr>
            <a:r>
              <a:rPr lang="en-US" sz="2200" dirty="0" err="1"/>
              <a:t>Bergstrand</a:t>
            </a:r>
            <a:r>
              <a:rPr lang="en-US" sz="2200" dirty="0"/>
              <a:t> and Baier (2007): FTA is not random, but a choice.</a:t>
            </a:r>
          </a:p>
          <a:p>
            <a:pPr lvl="1">
              <a:lnSpc>
                <a:spcPct val="96000"/>
              </a:lnSpc>
            </a:pPr>
            <a:r>
              <a:rPr lang="en-US" sz="2000" dirty="0"/>
              <a:t>Possibility of reverse causality in having FTA.</a:t>
            </a:r>
          </a:p>
          <a:p>
            <a:pPr lvl="1">
              <a:lnSpc>
                <a:spcPct val="96000"/>
              </a:lnSpc>
            </a:pPr>
            <a:r>
              <a:rPr lang="en-US" sz="2000" dirty="0"/>
              <a:t>“Evidence for Friendship”; even before FTA is signed, two countries already trade a lot. FTA’s role over-estimated.</a:t>
            </a:r>
          </a:p>
          <a:p>
            <a:pPr lvl="1">
              <a:lnSpc>
                <a:spcPct val="96000"/>
              </a:lnSpc>
            </a:pPr>
            <a:r>
              <a:rPr lang="en-US" sz="2000" dirty="0"/>
              <a:t>As a tool for harmonizing regulations. </a:t>
            </a:r>
            <a:br>
              <a:rPr lang="en-US" sz="2000" dirty="0"/>
            </a:br>
            <a:r>
              <a:rPr lang="en-US" sz="2000" dirty="0"/>
              <a:t>FTA’s role is under-estimated.</a:t>
            </a:r>
          </a:p>
          <a:p>
            <a:pPr lvl="4">
              <a:lnSpc>
                <a:spcPct val="96000"/>
              </a:lnSpc>
            </a:pPr>
            <a:endParaRPr lang="en-US" sz="1200" dirty="0"/>
          </a:p>
          <a:p>
            <a:pPr>
              <a:lnSpc>
                <a:spcPct val="96000"/>
              </a:lnSpc>
            </a:pPr>
            <a:r>
              <a:rPr lang="en-US" sz="2200" dirty="0"/>
              <a:t>The “relation” between two countries is captured by the pair-fixed effect (“long-term friends” or with major differences).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697E3-9BDB-48C1-B45A-1F475F111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A22A38-9C37-4EF3-B149-998A01C58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15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3027D-EDB4-4DC0-B786-B2E4341B1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Problems with log transformation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F052B9-9478-4ED2-A1AE-2667A1578F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78919"/>
                <a:ext cx="7886700" cy="4919663"/>
              </a:xfrm>
            </p:spPr>
            <p:txBody>
              <a:bodyPr/>
              <a:lstStyle/>
              <a:p>
                <a:r>
                  <a:rPr lang="en-US" altLang="zh-CN" dirty="0"/>
                  <a:t>Minor problem: Jensen’s inequality</a:t>
                </a:r>
              </a:p>
              <a:p>
                <a:pPr lvl="1"/>
                <a:r>
                  <a:rPr lang="en-US" altLang="zh-CN" sz="2000" dirty="0"/>
                  <a:t>Estimates are made on the basis of the log of trade flows. </a:t>
                </a:r>
                <a:br>
                  <a:rPr lang="en-US" altLang="zh-CN" sz="2000" dirty="0"/>
                </a:br>
                <a:r>
                  <a:rPr lang="en-US" altLang="zh-CN" sz="2000" dirty="0"/>
                  <a:t>Good for predicting “growth rate”. But:</a:t>
                </a:r>
              </a:p>
              <a:p>
                <a:pPr lvl="1"/>
                <a:r>
                  <a:rPr lang="en-US" altLang="zh-CN" sz="2000" dirty="0"/>
                  <a:t>Sometimes we are interested in the </a:t>
                </a:r>
                <a:r>
                  <a:rPr lang="en-US" altLang="zh-CN" sz="2000" i="1" dirty="0"/>
                  <a:t>level</a:t>
                </a:r>
                <a:r>
                  <a:rPr lang="en-US" altLang="zh-CN" sz="2000" dirty="0"/>
                  <a:t> of trade.</a:t>
                </a:r>
              </a:p>
              <a:p>
                <a:pPr marL="342900" lvl="1" indent="0">
                  <a:buNone/>
                </a:pPr>
                <a:r>
                  <a:rPr lang="en-US" altLang="zh-CN" sz="2000" dirty="0"/>
                  <a:t>   Unbiased in logarithm =/= Unbiased in the levels</a:t>
                </a:r>
              </a:p>
              <a:p>
                <a:pPr lvl="5"/>
                <a:endParaRPr lang="en-US" altLang="zh-CN" sz="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US" altLang="zh-CN" sz="2000" dirty="0"/>
                  <a:t>Jensen’s inequality:</a:t>
                </a:r>
                <a14:m>
                  <m:oMath xmlns:m="http://schemas.openxmlformats.org/officeDocument/2006/math">
                    <m:r>
                      <a:rPr lang="en-US" altLang="zh-CN" sz="17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7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7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17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sz="17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70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altLang="zh-CN" sz="1700" dirty="0"/>
                  <a:t> </a:t>
                </a:r>
                <a:r>
                  <a:rPr lang="en-US" altLang="zh-CN" sz="2000" dirty="0"/>
                  <a:t>if </a:t>
                </a:r>
                <a:r>
                  <a:rPr lang="en-US" altLang="zh-CN" sz="2000" i="1" dirty="0"/>
                  <a:t>f</a:t>
                </a:r>
                <a:r>
                  <a:rPr lang="en-US" altLang="zh-CN" sz="2000" dirty="0"/>
                  <a:t>(.) is convex, so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700">
                        <a:latin typeface="Cambria Math" panose="02040503050406030204" pitchFamily="18" charset="0"/>
                      </a:rPr>
                      <m:t>E</m:t>
                    </m:r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altLang="zh-CN" sz="17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altLang="zh-CN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70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altLang="zh-CN" sz="17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2000" dirty="0"/>
                  <a:t>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F052B9-9478-4ED2-A1AE-2667A1578F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78919"/>
                <a:ext cx="7886700" cy="4919663"/>
              </a:xfrm>
              <a:blipFill>
                <a:blip r:embed="rId2"/>
                <a:stretch>
                  <a:fillRect l="-1005" t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EBDCE-792D-43A4-BA10-D90AA2F36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ADF95-40BC-414D-A24C-87FD9FE0C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28</a:t>
            </a:fld>
            <a:endParaRPr lang="zh-CN" altLang="en-US" dirty="0"/>
          </a:p>
        </p:txBody>
      </p:sp>
      <p:cxnSp>
        <p:nvCxnSpPr>
          <p:cNvPr id="25" name="直接箭头连接符 5">
            <a:extLst>
              <a:ext uri="{FF2B5EF4-FFF2-40B4-BE49-F238E27FC236}">
                <a16:creationId xmlns:a16="http://schemas.microsoft.com/office/drawing/2014/main" id="{D755F82D-210A-49A9-9E43-1512C6DE2761}"/>
              </a:ext>
            </a:extLst>
          </p:cNvPr>
          <p:cNvCxnSpPr>
            <a:cxnSpLocks/>
          </p:cNvCxnSpPr>
          <p:nvPr/>
        </p:nvCxnSpPr>
        <p:spPr>
          <a:xfrm flipV="1">
            <a:off x="3020748" y="3585449"/>
            <a:ext cx="0" cy="2415714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arrow" w="med" len="lg"/>
          </a:ln>
          <a:effectLst/>
        </p:spPr>
      </p:cxnSp>
      <p:cxnSp>
        <p:nvCxnSpPr>
          <p:cNvPr id="26" name="直接箭头连接符 7">
            <a:extLst>
              <a:ext uri="{FF2B5EF4-FFF2-40B4-BE49-F238E27FC236}">
                <a16:creationId xmlns:a16="http://schemas.microsoft.com/office/drawing/2014/main" id="{AAAD25EF-B6CA-4390-90E1-34ACD0F3E23E}"/>
              </a:ext>
            </a:extLst>
          </p:cNvPr>
          <p:cNvCxnSpPr/>
          <p:nvPr/>
        </p:nvCxnSpPr>
        <p:spPr>
          <a:xfrm>
            <a:off x="3019160" y="6001163"/>
            <a:ext cx="3600400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arrow" w="med" len="lg"/>
          </a:ln>
          <a:effectLst/>
        </p:spPr>
      </p:cxnSp>
      <p:sp>
        <p:nvSpPr>
          <p:cNvPr id="27" name="任意多边形: 形状 10">
            <a:extLst>
              <a:ext uri="{FF2B5EF4-FFF2-40B4-BE49-F238E27FC236}">
                <a16:creationId xmlns:a16="http://schemas.microsoft.com/office/drawing/2014/main" id="{6C15AE31-07EF-47BC-8F0E-3F5785749EC0}"/>
              </a:ext>
            </a:extLst>
          </p:cNvPr>
          <p:cNvSpPr/>
          <p:nvPr/>
        </p:nvSpPr>
        <p:spPr>
          <a:xfrm>
            <a:off x="3052165" y="3852201"/>
            <a:ext cx="2363574" cy="2148962"/>
          </a:xfrm>
          <a:custGeom>
            <a:avLst/>
            <a:gdLst>
              <a:gd name="connsiteX0" fmla="*/ 0 w 2786743"/>
              <a:gd name="connsiteY0" fmla="*/ 3120571 h 3120571"/>
              <a:gd name="connsiteX1" fmla="*/ 464457 w 2786743"/>
              <a:gd name="connsiteY1" fmla="*/ 2989942 h 3120571"/>
              <a:gd name="connsiteX2" fmla="*/ 1132114 w 2786743"/>
              <a:gd name="connsiteY2" fmla="*/ 2757714 h 3120571"/>
              <a:gd name="connsiteX3" fmla="*/ 1625600 w 2786743"/>
              <a:gd name="connsiteY3" fmla="*/ 2481942 h 3120571"/>
              <a:gd name="connsiteX4" fmla="*/ 1915886 w 2786743"/>
              <a:gd name="connsiteY4" fmla="*/ 2220685 h 3120571"/>
              <a:gd name="connsiteX5" fmla="*/ 2249714 w 2786743"/>
              <a:gd name="connsiteY5" fmla="*/ 1756228 h 3120571"/>
              <a:gd name="connsiteX6" fmla="*/ 2496457 w 2786743"/>
              <a:gd name="connsiteY6" fmla="*/ 1190171 h 3120571"/>
              <a:gd name="connsiteX7" fmla="*/ 2685143 w 2786743"/>
              <a:gd name="connsiteY7" fmla="*/ 566057 h 3120571"/>
              <a:gd name="connsiteX8" fmla="*/ 2786743 w 2786743"/>
              <a:gd name="connsiteY8" fmla="*/ 0 h 312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6743" h="3120571">
                <a:moveTo>
                  <a:pt x="0" y="3120571"/>
                </a:moveTo>
                <a:cubicBezTo>
                  <a:pt x="137885" y="3085494"/>
                  <a:pt x="275771" y="3050418"/>
                  <a:pt x="464457" y="2989942"/>
                </a:cubicBezTo>
                <a:cubicBezTo>
                  <a:pt x="653143" y="2929466"/>
                  <a:pt x="938590" y="2842381"/>
                  <a:pt x="1132114" y="2757714"/>
                </a:cubicBezTo>
                <a:cubicBezTo>
                  <a:pt x="1325638" y="2673047"/>
                  <a:pt x="1494971" y="2571447"/>
                  <a:pt x="1625600" y="2481942"/>
                </a:cubicBezTo>
                <a:cubicBezTo>
                  <a:pt x="1756229" y="2392437"/>
                  <a:pt x="1811867" y="2341637"/>
                  <a:pt x="1915886" y="2220685"/>
                </a:cubicBezTo>
                <a:cubicBezTo>
                  <a:pt x="2019905" y="2099733"/>
                  <a:pt x="2152952" y="1927980"/>
                  <a:pt x="2249714" y="1756228"/>
                </a:cubicBezTo>
                <a:cubicBezTo>
                  <a:pt x="2346476" y="1584476"/>
                  <a:pt x="2423886" y="1388533"/>
                  <a:pt x="2496457" y="1190171"/>
                </a:cubicBezTo>
                <a:cubicBezTo>
                  <a:pt x="2569028" y="991809"/>
                  <a:pt x="2636762" y="764419"/>
                  <a:pt x="2685143" y="566057"/>
                </a:cubicBezTo>
                <a:cubicBezTo>
                  <a:pt x="2733524" y="367695"/>
                  <a:pt x="2760133" y="183847"/>
                  <a:pt x="2786743" y="0"/>
                </a:cubicBezTo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Arial"/>
            </a:endParaRPr>
          </a:p>
        </p:txBody>
      </p:sp>
      <p:sp>
        <p:nvSpPr>
          <p:cNvPr id="28" name="文本框 11">
            <a:extLst>
              <a:ext uri="{FF2B5EF4-FFF2-40B4-BE49-F238E27FC236}">
                <a16:creationId xmlns:a16="http://schemas.microsoft.com/office/drawing/2014/main" id="{4E7D8EAE-8AAC-40E5-9D92-1B587D21EBF5}"/>
              </a:ext>
            </a:extLst>
          </p:cNvPr>
          <p:cNvSpPr txBox="1"/>
          <p:nvPr/>
        </p:nvSpPr>
        <p:spPr>
          <a:xfrm>
            <a:off x="5949152" y="5416388"/>
            <a:ext cx="1340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00000"/>
                </a:solidFill>
                <a:latin typeface="Arial" charset="0"/>
                <a:cs typeface="Arial" charset="0"/>
              </a:rPr>
              <a:t>Transformed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00000"/>
                </a:solidFill>
                <a:latin typeface="Arial" charset="0"/>
                <a:cs typeface="Arial" charset="0"/>
              </a:rPr>
              <a:t>X=ln(Trade)</a:t>
            </a:r>
            <a:endParaRPr lang="zh-CN" alt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文本框 12">
            <a:extLst>
              <a:ext uri="{FF2B5EF4-FFF2-40B4-BE49-F238E27FC236}">
                <a16:creationId xmlns:a16="http://schemas.microsoft.com/office/drawing/2014/main" id="{97B13BFE-ED53-4FBC-8807-FD78291DC4D7}"/>
              </a:ext>
            </a:extLst>
          </p:cNvPr>
          <p:cNvSpPr txBox="1"/>
          <p:nvPr/>
        </p:nvSpPr>
        <p:spPr>
          <a:xfrm>
            <a:off x="3166247" y="3489960"/>
            <a:ext cx="1076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00000"/>
                </a:solidFill>
                <a:latin typeface="Arial" charset="0"/>
                <a:cs typeface="Arial" charset="0"/>
              </a:rPr>
              <a:t>Y = Trade</a:t>
            </a:r>
            <a:endParaRPr lang="zh-CN" alt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椭圆 14">
            <a:extLst>
              <a:ext uri="{FF2B5EF4-FFF2-40B4-BE49-F238E27FC236}">
                <a16:creationId xmlns:a16="http://schemas.microsoft.com/office/drawing/2014/main" id="{E5E25360-0AF5-4955-B08C-BEE0D04AA4BA}"/>
              </a:ext>
            </a:extLst>
          </p:cNvPr>
          <p:cNvSpPr/>
          <p:nvPr/>
        </p:nvSpPr>
        <p:spPr>
          <a:xfrm>
            <a:off x="4086796" y="5626773"/>
            <a:ext cx="110960" cy="12522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Arial"/>
            </a:endParaRPr>
          </a:p>
        </p:txBody>
      </p:sp>
      <p:sp>
        <p:nvSpPr>
          <p:cNvPr id="31" name="椭圆 16">
            <a:extLst>
              <a:ext uri="{FF2B5EF4-FFF2-40B4-BE49-F238E27FC236}">
                <a16:creationId xmlns:a16="http://schemas.microsoft.com/office/drawing/2014/main" id="{612361D4-E44C-4877-8144-C2EE66E712AC}"/>
              </a:ext>
            </a:extLst>
          </p:cNvPr>
          <p:cNvSpPr/>
          <p:nvPr/>
        </p:nvSpPr>
        <p:spPr>
          <a:xfrm>
            <a:off x="5077849" y="4661980"/>
            <a:ext cx="131326" cy="131326"/>
          </a:xfrm>
          <a:prstGeom prst="ellipse">
            <a:avLst/>
          </a:prstGeom>
          <a:solidFill>
            <a:srgbClr val="009CEF">
              <a:lumMod val="60000"/>
              <a:lumOff val="40000"/>
            </a:srgbClr>
          </a:solidFill>
          <a:ln w="25400" cap="flat" cmpd="sng" algn="ctr">
            <a:solidFill>
              <a:srgbClr val="009CEF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Arial"/>
            </a:endParaRPr>
          </a:p>
        </p:txBody>
      </p:sp>
      <p:cxnSp>
        <p:nvCxnSpPr>
          <p:cNvPr id="32" name="直接连接符 20">
            <a:extLst>
              <a:ext uri="{FF2B5EF4-FFF2-40B4-BE49-F238E27FC236}">
                <a16:creationId xmlns:a16="http://schemas.microsoft.com/office/drawing/2014/main" id="{1CBD833A-BC2C-4AF4-B999-2CADE7ED63EB}"/>
              </a:ext>
            </a:extLst>
          </p:cNvPr>
          <p:cNvCxnSpPr>
            <a:cxnSpLocks/>
          </p:cNvCxnSpPr>
          <p:nvPr/>
        </p:nvCxnSpPr>
        <p:spPr>
          <a:xfrm>
            <a:off x="3019160" y="4727643"/>
            <a:ext cx="208219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33" name="直接连接符 24">
            <a:extLst>
              <a:ext uri="{FF2B5EF4-FFF2-40B4-BE49-F238E27FC236}">
                <a16:creationId xmlns:a16="http://schemas.microsoft.com/office/drawing/2014/main" id="{C81E4A2F-EB2A-4D4E-BA9B-6CE9E116B541}"/>
              </a:ext>
            </a:extLst>
          </p:cNvPr>
          <p:cNvCxnSpPr>
            <a:cxnSpLocks/>
          </p:cNvCxnSpPr>
          <p:nvPr/>
        </p:nvCxnSpPr>
        <p:spPr>
          <a:xfrm>
            <a:off x="3019160" y="5689384"/>
            <a:ext cx="105759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34" name="直接连接符 29">
            <a:extLst>
              <a:ext uri="{FF2B5EF4-FFF2-40B4-BE49-F238E27FC236}">
                <a16:creationId xmlns:a16="http://schemas.microsoft.com/office/drawing/2014/main" id="{15F8E030-3162-4178-981D-9FA844B887AC}"/>
              </a:ext>
            </a:extLst>
          </p:cNvPr>
          <p:cNvCxnSpPr>
            <a:cxnSpLocks/>
          </p:cNvCxnSpPr>
          <p:nvPr/>
        </p:nvCxnSpPr>
        <p:spPr>
          <a:xfrm>
            <a:off x="5143512" y="4793779"/>
            <a:ext cx="0" cy="1207384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35" name="直接连接符 30">
            <a:extLst>
              <a:ext uri="{FF2B5EF4-FFF2-40B4-BE49-F238E27FC236}">
                <a16:creationId xmlns:a16="http://schemas.microsoft.com/office/drawing/2014/main" id="{17A98461-48A6-44BC-8AC0-7EB842FCC515}"/>
              </a:ext>
            </a:extLst>
          </p:cNvPr>
          <p:cNvCxnSpPr>
            <a:cxnSpLocks/>
          </p:cNvCxnSpPr>
          <p:nvPr/>
        </p:nvCxnSpPr>
        <p:spPr>
          <a:xfrm>
            <a:off x="4142276" y="5770409"/>
            <a:ext cx="0" cy="230754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36" name="直接连接符 38">
            <a:extLst>
              <a:ext uri="{FF2B5EF4-FFF2-40B4-BE49-F238E27FC236}">
                <a16:creationId xmlns:a16="http://schemas.microsoft.com/office/drawing/2014/main" id="{FFABB6C1-12F0-416C-A5CB-45CACB4E1A44}"/>
              </a:ext>
            </a:extLst>
          </p:cNvPr>
          <p:cNvCxnSpPr>
            <a:cxnSpLocks/>
          </p:cNvCxnSpPr>
          <p:nvPr/>
        </p:nvCxnSpPr>
        <p:spPr>
          <a:xfrm>
            <a:off x="2659120" y="5158218"/>
            <a:ext cx="360040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37" name="文本框 40">
            <a:extLst>
              <a:ext uri="{FF2B5EF4-FFF2-40B4-BE49-F238E27FC236}">
                <a16:creationId xmlns:a16="http://schemas.microsoft.com/office/drawing/2014/main" id="{5778CDE9-83CB-414C-B6B9-E9A71F3F2B35}"/>
              </a:ext>
            </a:extLst>
          </p:cNvPr>
          <p:cNvSpPr txBox="1"/>
          <p:nvPr/>
        </p:nvSpPr>
        <p:spPr>
          <a:xfrm>
            <a:off x="2154325" y="500432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000000"/>
                </a:solidFill>
                <a:latin typeface="Arial" charset="0"/>
                <a:cs typeface="Arial" charset="0"/>
              </a:rPr>
              <a:t>E(Y)</a:t>
            </a:r>
            <a:endParaRPr lang="zh-CN" altLang="en-US" sz="1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38" name="直接箭头连接符 42">
            <a:extLst>
              <a:ext uri="{FF2B5EF4-FFF2-40B4-BE49-F238E27FC236}">
                <a16:creationId xmlns:a16="http://schemas.microsoft.com/office/drawing/2014/main" id="{66131B1B-3C2A-4373-B238-0761F1F0E88F}"/>
              </a:ext>
            </a:extLst>
          </p:cNvPr>
          <p:cNvCxnSpPr/>
          <p:nvPr/>
        </p:nvCxnSpPr>
        <p:spPr>
          <a:xfrm flipV="1">
            <a:off x="4636341" y="6001163"/>
            <a:ext cx="0" cy="371318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39" name="文本框 43">
            <a:extLst>
              <a:ext uri="{FF2B5EF4-FFF2-40B4-BE49-F238E27FC236}">
                <a16:creationId xmlns:a16="http://schemas.microsoft.com/office/drawing/2014/main" id="{599F0886-8ACF-4168-91BF-9C4DA05367E1}"/>
              </a:ext>
            </a:extLst>
          </p:cNvPr>
          <p:cNvSpPr txBox="1"/>
          <p:nvPr/>
        </p:nvSpPr>
        <p:spPr>
          <a:xfrm>
            <a:off x="4364471" y="631294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rgbClr val="000000"/>
                </a:solidFill>
                <a:latin typeface="Arial" charset="0"/>
                <a:cs typeface="Arial" charset="0"/>
              </a:rPr>
              <a:t>E(X)</a:t>
            </a:r>
            <a:endParaRPr lang="zh-CN" altLang="en-US" sz="1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40" name="直接连接符 45">
            <a:extLst>
              <a:ext uri="{FF2B5EF4-FFF2-40B4-BE49-F238E27FC236}">
                <a16:creationId xmlns:a16="http://schemas.microsoft.com/office/drawing/2014/main" id="{DAD96E68-C5AE-46EA-920A-7AF49996B3D3}"/>
              </a:ext>
            </a:extLst>
          </p:cNvPr>
          <p:cNvCxnSpPr>
            <a:cxnSpLocks/>
          </p:cNvCxnSpPr>
          <p:nvPr/>
        </p:nvCxnSpPr>
        <p:spPr>
          <a:xfrm flipV="1">
            <a:off x="4636340" y="5442995"/>
            <a:ext cx="0" cy="492778"/>
          </a:xfrm>
          <a:prstGeom prst="line">
            <a:avLst/>
          </a:prstGeom>
          <a:noFill/>
          <a:ln w="9525" cap="flat" cmpd="sng" algn="ctr">
            <a:solidFill>
              <a:srgbClr val="0000FF"/>
            </a:solidFill>
            <a:prstDash val="solid"/>
            <a:headEnd type="none" w="med" len="med"/>
            <a:tailEnd type="arrow" w="med" len="med"/>
          </a:ln>
          <a:effectLst/>
        </p:spPr>
      </p:cxnSp>
      <p:grpSp>
        <p:nvGrpSpPr>
          <p:cNvPr id="41" name="组合 51">
            <a:extLst>
              <a:ext uri="{FF2B5EF4-FFF2-40B4-BE49-F238E27FC236}">
                <a16:creationId xmlns:a16="http://schemas.microsoft.com/office/drawing/2014/main" id="{8AB69B56-283D-4A22-A51F-D946D698A9B0}"/>
              </a:ext>
            </a:extLst>
          </p:cNvPr>
          <p:cNvGrpSpPr/>
          <p:nvPr/>
        </p:nvGrpSpPr>
        <p:grpSpPr>
          <a:xfrm>
            <a:off x="1887665" y="5300606"/>
            <a:ext cx="2693514" cy="307777"/>
            <a:chOff x="1463284" y="5237445"/>
            <a:chExt cx="2693514" cy="307777"/>
          </a:xfrm>
        </p:grpSpPr>
        <p:cxnSp>
          <p:nvCxnSpPr>
            <p:cNvPr id="42" name="直接连接符 47">
              <a:extLst>
                <a:ext uri="{FF2B5EF4-FFF2-40B4-BE49-F238E27FC236}">
                  <a16:creationId xmlns:a16="http://schemas.microsoft.com/office/drawing/2014/main" id="{BC0818B3-DB8E-434C-9B5C-B22E286AC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1418" y="5379834"/>
              <a:ext cx="1775380" cy="0"/>
            </a:xfrm>
            <a:prstGeom prst="line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43" name="文本框 50">
              <a:extLst>
                <a:ext uri="{FF2B5EF4-FFF2-40B4-BE49-F238E27FC236}">
                  <a16:creationId xmlns:a16="http://schemas.microsoft.com/office/drawing/2014/main" id="{8B43B413-8340-47EF-A49E-62D08F768FAD}"/>
                </a:ext>
              </a:extLst>
            </p:cNvPr>
            <p:cNvSpPr txBox="1"/>
            <p:nvPr/>
          </p:nvSpPr>
          <p:spPr>
            <a:xfrm>
              <a:off x="1463284" y="5237445"/>
              <a:ext cx="971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exp(E(X))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74661-3B4F-45C5-8A68-68F9E3A64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Problems with log transformation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E12E5-C394-4FF0-8A3F-D7264D3A6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More Serious Problem in taking logarithm:</a:t>
            </a:r>
          </a:p>
          <a:p>
            <a:pPr lvl="1"/>
            <a:r>
              <a:rPr lang="en-US" dirty="0"/>
              <a:t>When data of all countries of the world are used, many country pairs do not trade with each other. </a:t>
            </a:r>
          </a:p>
          <a:p>
            <a:pPr lvl="1"/>
            <a:r>
              <a:rPr lang="en-US" dirty="0"/>
              <a:t>Log of zero is undefined: it will appear as missing data.</a:t>
            </a:r>
          </a:p>
          <a:p>
            <a:endParaRPr lang="en-US" dirty="0"/>
          </a:p>
          <a:p>
            <a:pPr lvl="1"/>
            <a:r>
              <a:rPr lang="en-US" dirty="0"/>
              <a:t>“No trade” = Zero trade. Log of zero = Missing…</a:t>
            </a:r>
          </a:p>
          <a:p>
            <a:pPr lvl="1"/>
            <a:r>
              <a:rPr lang="en-US" dirty="0"/>
              <a:t>BUT: </a:t>
            </a:r>
            <a:r>
              <a:rPr lang="en-US" dirty="0">
                <a:solidFill>
                  <a:srgbClr val="FF0000"/>
                </a:solidFill>
              </a:rPr>
              <a:t>Zero is a valid observation, not “missing data”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And this pattern of “missing data</a:t>
            </a:r>
            <a:r>
              <a:rPr lang="en-US" altLang="zh-CN" dirty="0"/>
              <a:t>”</a:t>
            </a:r>
            <a:r>
              <a:rPr lang="en-US" dirty="0"/>
              <a:t> is not random.</a:t>
            </a:r>
          </a:p>
          <a:p>
            <a:pPr lvl="1"/>
            <a:endParaRPr lang="en-US" dirty="0"/>
          </a:p>
          <a:p>
            <a:pPr lvl="1"/>
            <a:r>
              <a:rPr lang="en-US" altLang="zh-CN" dirty="0"/>
              <a:t>Real world data: many small country pairs do not (directly) trade with each other. You miss a substantial share of pairs.</a:t>
            </a:r>
            <a:endParaRPr lang="en-US" dirty="0"/>
          </a:p>
          <a:p>
            <a:pPr lvl="1"/>
            <a:r>
              <a:rPr lang="en-US" dirty="0"/>
              <a:t>Sampling bias: the estimates tend to </a:t>
            </a:r>
            <a:r>
              <a:rPr lang="en-US" dirty="0">
                <a:solidFill>
                  <a:srgbClr val="0000FF"/>
                </a:solidFill>
              </a:rPr>
              <a:t>over-represent the pattern between larger countries (pairs)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A5A9C-AC64-4163-8B46-8173E4171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F9F6B-A9EB-47EB-B0E5-F9378FCED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94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C7A5D-9D0B-4044-A222-4756B8238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Multi-dimensional Fixed Effects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4D9D4-0396-41A6-929C-5AECF40E5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299"/>
            <a:ext cx="7886700" cy="5607871"/>
          </a:xfrm>
        </p:spPr>
        <p:txBody>
          <a:bodyPr>
            <a:normAutofit/>
          </a:bodyPr>
          <a:lstStyle/>
          <a:p>
            <a:r>
              <a:rPr lang="en-US" altLang="zh-CN" dirty="0"/>
              <a:t>Fixed Effect Model we discussed with Panel models</a:t>
            </a:r>
          </a:p>
          <a:p>
            <a:pPr>
              <a:buFont typeface="Symbol"/>
              <a:buChar char="Þ"/>
            </a:pPr>
            <a:r>
              <a:rPr lang="en-US" altLang="zh-CN" dirty="0"/>
              <a:t> </a:t>
            </a:r>
            <a:r>
              <a:rPr lang="en-US" altLang="zh-CN" dirty="0">
                <a:solidFill>
                  <a:srgbClr val="0070C0"/>
                </a:solidFill>
              </a:rPr>
              <a:t>Fixed Effects </a:t>
            </a:r>
            <a:r>
              <a:rPr lang="en-US" altLang="zh-CN" dirty="0"/>
              <a:t>Model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Individual-specific intercept </a:t>
            </a:r>
            <a:r>
              <a:rPr lang="en-US" altLang="zh-CN" dirty="0"/>
              <a:t>= “constant term” = “fixed effect”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4"/>
            <a:endParaRPr lang="en-US" altLang="zh-CN" sz="200" dirty="0"/>
          </a:p>
          <a:p>
            <a:r>
              <a:rPr lang="en-US" altLang="zh-CN" dirty="0"/>
              <a:t>Known Issues:</a:t>
            </a:r>
          </a:p>
          <a:p>
            <a:pPr lvl="1"/>
            <a:r>
              <a:rPr lang="en-US" altLang="zh-CN" dirty="0" smtClean="0"/>
              <a:t>“</a:t>
            </a:r>
            <a:r>
              <a:rPr lang="en-US" altLang="zh-CN" dirty="0"/>
              <a:t>Overkill</a:t>
            </a:r>
            <a:r>
              <a:rPr lang="en-US" altLang="zh-CN" dirty="0" smtClean="0"/>
              <a:t>”</a:t>
            </a:r>
          </a:p>
          <a:p>
            <a:pPr lvl="1"/>
            <a:r>
              <a:rPr lang="en-US" altLang="zh-CN" dirty="0"/>
              <a:t>(Large) loss in efficiency in very “wide” </a:t>
            </a:r>
            <a:r>
              <a:rPr lang="en-US" altLang="zh-CN" dirty="0" smtClean="0"/>
              <a:t>panels</a:t>
            </a:r>
            <a:endParaRPr lang="en-US" altLang="zh-CN" dirty="0"/>
          </a:p>
          <a:p>
            <a:pPr lvl="1"/>
            <a:r>
              <a:rPr lang="en-US" altLang="zh-CN" dirty="0"/>
              <a:t>Sometimes </a:t>
            </a:r>
            <a:r>
              <a:rPr lang="nl-NL" altLang="zh-CN" dirty="0" smtClean="0"/>
              <a:t>panel model </a:t>
            </a:r>
            <a:r>
              <a:rPr lang="nl-NL" altLang="zh-CN" dirty="0" err="1" smtClean="0"/>
              <a:t>simply</a:t>
            </a:r>
            <a:r>
              <a:rPr lang="nl-NL" altLang="zh-CN" dirty="0" smtClean="0"/>
              <a:t> </a:t>
            </a:r>
            <a:r>
              <a:rPr lang="nl-NL" altLang="zh-CN" dirty="0" err="1" smtClean="0"/>
              <a:t>impossible</a:t>
            </a:r>
            <a:r>
              <a:rPr lang="nl-NL" altLang="zh-CN" dirty="0" smtClean="0"/>
              <a:t>, e.g. </a:t>
            </a:r>
            <a:r>
              <a:rPr lang="en-US" altLang="zh-CN" dirty="0" smtClean="0"/>
              <a:t>the </a:t>
            </a:r>
            <a:r>
              <a:rPr lang="en-US" altLang="zh-CN" dirty="0"/>
              <a:t>same individuals </a:t>
            </a:r>
            <a:r>
              <a:rPr lang="en-US" altLang="zh-CN" dirty="0" smtClean="0"/>
              <a:t>not </a:t>
            </a:r>
            <a:r>
              <a:rPr lang="en-US" altLang="zh-CN" dirty="0"/>
              <a:t>repeatedly observed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5D971-DF3D-4109-8A93-0A4AF1589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352D1-70D5-4CA1-B816-EF130127A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BBC73F3F-BC97-42D4-AA50-1305F09A0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189" y="2653296"/>
            <a:ext cx="4828409" cy="62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组合 9">
            <a:extLst>
              <a:ext uri="{FF2B5EF4-FFF2-40B4-BE49-F238E27FC236}">
                <a16:creationId xmlns:a16="http://schemas.microsoft.com/office/drawing/2014/main" id="{580E05DF-2344-486D-8006-17BE94CA8D23}"/>
              </a:ext>
            </a:extLst>
          </p:cNvPr>
          <p:cNvGrpSpPr/>
          <p:nvPr/>
        </p:nvGrpSpPr>
        <p:grpSpPr>
          <a:xfrm>
            <a:off x="3978846" y="2653296"/>
            <a:ext cx="4536504" cy="1434420"/>
            <a:chOff x="3923928" y="4668168"/>
            <a:chExt cx="4536504" cy="143442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ED09EAA-F322-4B38-8DFB-BA59A71EF6B9}"/>
                </a:ext>
              </a:extLst>
            </p:cNvPr>
            <p:cNvSpPr/>
            <p:nvPr/>
          </p:nvSpPr>
          <p:spPr>
            <a:xfrm>
              <a:off x="3923928" y="4671416"/>
              <a:ext cx="576064" cy="629792"/>
            </a:xfrm>
            <a:prstGeom prst="ellipse">
              <a:avLst/>
            </a:prstGeom>
            <a:noFill/>
            <a:ln w="25400" cap="flat" cmpd="sng" algn="ctr">
              <a:solidFill>
                <a:srgbClr val="CC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Arial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80D7B28-5115-4188-8968-7EF5E12FA8DB}"/>
                </a:ext>
              </a:extLst>
            </p:cNvPr>
            <p:cNvSpPr/>
            <p:nvPr/>
          </p:nvSpPr>
          <p:spPr>
            <a:xfrm>
              <a:off x="5220072" y="4668168"/>
              <a:ext cx="576064" cy="629792"/>
            </a:xfrm>
            <a:prstGeom prst="ellipse">
              <a:avLst/>
            </a:prstGeom>
            <a:noFill/>
            <a:ln w="25400" cap="flat" cmpd="sng" algn="ctr">
              <a:solidFill>
                <a:srgbClr val="CC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Arial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69863B3-0F6A-49D4-8DA4-1AEAE4A9B80D}"/>
                </a:ext>
              </a:extLst>
            </p:cNvPr>
            <p:cNvCxnSpPr/>
            <p:nvPr/>
          </p:nvCxnSpPr>
          <p:spPr>
            <a:xfrm>
              <a:off x="4283968" y="5282928"/>
              <a:ext cx="366726" cy="450328"/>
            </a:xfrm>
            <a:prstGeom prst="straightConnector1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tailEnd type="arrow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D14BA66-DB25-4DE2-99D3-A013D4CE3B1F}"/>
                </a:ext>
              </a:extLst>
            </p:cNvPr>
            <p:cNvCxnSpPr/>
            <p:nvPr/>
          </p:nvCxnSpPr>
          <p:spPr>
            <a:xfrm flipH="1">
              <a:off x="4788024" y="5297960"/>
              <a:ext cx="648072" cy="435296"/>
            </a:xfrm>
            <a:prstGeom prst="straightConnector1">
              <a:avLst/>
            </a:prstGeom>
            <a:noFill/>
            <a:ln w="9525" cap="flat" cmpd="sng" algn="ctr">
              <a:solidFill>
                <a:srgbClr val="CC0000"/>
              </a:solidFill>
              <a:prstDash val="solid"/>
              <a:tailEnd type="arrow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BA6D4A-4C95-4EF4-B781-5A30EEF955BE}"/>
                </a:ext>
              </a:extLst>
            </p:cNvPr>
            <p:cNvSpPr txBox="1"/>
            <p:nvPr/>
          </p:nvSpPr>
          <p:spPr>
            <a:xfrm>
              <a:off x="3995936" y="5733256"/>
              <a:ext cx="4464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They are still the same for all individuals</a:t>
              </a:r>
            </a:p>
          </p:txBody>
        </p:sp>
      </p:grpSp>
      <p:grpSp>
        <p:nvGrpSpPr>
          <p:cNvPr id="25" name="组合 5">
            <a:extLst>
              <a:ext uri="{FF2B5EF4-FFF2-40B4-BE49-F238E27FC236}">
                <a16:creationId xmlns:a16="http://schemas.microsoft.com/office/drawing/2014/main" id="{7813D51A-7FDB-4827-9E1B-58AFC00C0116}"/>
              </a:ext>
            </a:extLst>
          </p:cNvPr>
          <p:cNvGrpSpPr/>
          <p:nvPr/>
        </p:nvGrpSpPr>
        <p:grpSpPr>
          <a:xfrm>
            <a:off x="372952" y="2401455"/>
            <a:ext cx="3313955" cy="2538256"/>
            <a:chOff x="393949" y="4394171"/>
            <a:chExt cx="3313955" cy="253825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1103EA6-21B9-4E0A-A07E-A8775B077EA1}"/>
                </a:ext>
              </a:extLst>
            </p:cNvPr>
            <p:cNvSpPr/>
            <p:nvPr/>
          </p:nvSpPr>
          <p:spPr>
            <a:xfrm>
              <a:off x="3131840" y="4653136"/>
              <a:ext cx="576064" cy="629792"/>
            </a:xfrm>
            <a:prstGeom prst="ellipse">
              <a:avLst/>
            </a:prstGeom>
            <a:noFill/>
            <a:ln w="25400" cap="flat" cmpd="sng" algn="ctr">
              <a:solidFill>
                <a:srgbClr val="009CEF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Arial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F765477-37AA-4808-9673-44E437A883AE}"/>
                </a:ext>
              </a:extLst>
            </p:cNvPr>
            <p:cNvCxnSpPr/>
            <p:nvPr/>
          </p:nvCxnSpPr>
          <p:spPr>
            <a:xfrm flipH="1">
              <a:off x="2236490" y="5282928"/>
              <a:ext cx="895350" cy="306312"/>
            </a:xfrm>
            <a:prstGeom prst="straightConnector1">
              <a:avLst/>
            </a:prstGeom>
            <a:noFill/>
            <a:ln w="9525" cap="flat" cmpd="sng" algn="ctr">
              <a:solidFill>
                <a:srgbClr val="009CEF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8C748EC-712F-4B78-A954-E8006887B794}"/>
                </a:ext>
              </a:extLst>
            </p:cNvPr>
            <p:cNvSpPr txBox="1"/>
            <p:nvPr/>
          </p:nvSpPr>
          <p:spPr>
            <a:xfrm>
              <a:off x="393949" y="5732098"/>
              <a:ext cx="320803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Individual fixed effect. Different across individuals, but the same over time for a same individual. </a:t>
              </a:r>
            </a:p>
          </p:txBody>
        </p:sp>
        <p:cxnSp>
          <p:nvCxnSpPr>
            <p:cNvPr id="29" name="直接箭头连接符 8">
              <a:extLst>
                <a:ext uri="{FF2B5EF4-FFF2-40B4-BE49-F238E27FC236}">
                  <a16:creationId xmlns:a16="http://schemas.microsoft.com/office/drawing/2014/main" id="{89DB85CA-A66C-4211-BD63-84DA66A975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15999" y="4394171"/>
              <a:ext cx="115841" cy="273997"/>
            </a:xfrm>
            <a:prstGeom prst="straightConnector1">
              <a:avLst/>
            </a:prstGeom>
            <a:noFill/>
            <a:ln w="9525" cap="flat" cmpd="sng" algn="ctr">
              <a:solidFill>
                <a:srgbClr val="009CEF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576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6D36E-8515-475C-89A3-22191851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way out: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80931-F245-4246-A40F-047DA429B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r>
              <a:rPr lang="en-US" altLang="zh-CN" sz="2200" dirty="0"/>
              <a:t>A “sloppy” way many people were using in the old days:</a:t>
            </a:r>
          </a:p>
          <a:p>
            <a:pPr lvl="1">
              <a:lnSpc>
                <a:spcPct val="120000"/>
              </a:lnSpc>
              <a:spcAft>
                <a:spcPts val="300"/>
              </a:spcAft>
            </a:pPr>
            <a:r>
              <a:rPr lang="en-US" altLang="zh-CN" sz="1800" dirty="0">
                <a:latin typeface="Comic Sans MS" panose="030F0702030302020204" pitchFamily="66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ln(0) </a:t>
            </a:r>
            <a:r>
              <a:rPr lang="en-US" altLang="zh-CN" sz="1800" dirty="0">
                <a:latin typeface="Comic Sans MS" panose="030F0702030302020204" pitchFamily="66" charset="0"/>
              </a:rPr>
              <a:t>won’t work, so let me do the this transformation:</a:t>
            </a:r>
          </a:p>
          <a:p>
            <a:pPr marL="342900" lvl="1" indent="0">
              <a:lnSpc>
                <a:spcPct val="120000"/>
              </a:lnSpc>
              <a:spcAft>
                <a:spcPts val="300"/>
              </a:spcAft>
              <a:buNone/>
            </a:pPr>
            <a:r>
              <a:rPr lang="en-US" altLang="zh-CN" sz="1800" dirty="0">
                <a:latin typeface="Comic Sans MS" panose="030F0702030302020204" pitchFamily="66" charset="0"/>
              </a:rPr>
              <a:t>   Use </a:t>
            </a:r>
            <a:r>
              <a:rPr lang="en-US" altLang="zh-CN" sz="1800" dirty="0">
                <a:solidFill>
                  <a:srgbClr val="0000FF"/>
                </a:solidFill>
                <a:latin typeface="Comic Sans MS" panose="030F0702030302020204" pitchFamily="66" charset="0"/>
              </a:rPr>
              <a:t>ln(Export + 1) </a:t>
            </a:r>
            <a:r>
              <a:rPr lang="en-US" altLang="zh-CN" sz="1800" dirty="0">
                <a:latin typeface="Comic Sans MS" panose="030F0702030302020204" pitchFamily="66" charset="0"/>
              </a:rPr>
              <a:t>as the dependent variable!  :-)</a:t>
            </a:r>
          </a:p>
          <a:p>
            <a:pPr lvl="1">
              <a:spcAft>
                <a:spcPts val="300"/>
              </a:spcAft>
            </a:pPr>
            <a:endParaRPr lang="en-US" altLang="zh-CN" sz="1900" dirty="0"/>
          </a:p>
          <a:p>
            <a:pPr lvl="1">
              <a:spcAft>
                <a:spcPts val="300"/>
              </a:spcAft>
            </a:pPr>
            <a:endParaRPr lang="en-US" altLang="zh-CN" sz="1900" dirty="0"/>
          </a:p>
          <a:p>
            <a:pPr>
              <a:spcAft>
                <a:spcPts val="300"/>
              </a:spcAft>
            </a:pPr>
            <a:r>
              <a:rPr lang="en-US" altLang="zh-CN" dirty="0"/>
              <a:t>Don’t do that (in the 21</a:t>
            </a:r>
            <a:r>
              <a:rPr lang="en-US" altLang="zh-CN" baseline="30000" dirty="0"/>
              <a:t>st</a:t>
            </a:r>
            <a:r>
              <a:rPr lang="en-US" altLang="zh-CN" dirty="0"/>
              <a:t> century)…</a:t>
            </a:r>
          </a:p>
          <a:p>
            <a:pPr lvl="1">
              <a:spcAft>
                <a:spcPts val="300"/>
              </a:spcAft>
            </a:pPr>
            <a:r>
              <a:rPr lang="en-US" altLang="zh-CN" sz="2000" dirty="0"/>
              <a:t>Results change up to the scaling in the measure of export;</a:t>
            </a:r>
          </a:p>
          <a:p>
            <a:pPr lvl="1">
              <a:spcAft>
                <a:spcPts val="300"/>
              </a:spcAft>
            </a:pPr>
            <a:r>
              <a:rPr lang="en-US" altLang="zh-CN" sz="2000" dirty="0"/>
              <a:t>The “1” will have different impacts, if export is denoted in dollar, thousand, million, or billion. </a:t>
            </a:r>
          </a:p>
          <a:p>
            <a:pPr lvl="1">
              <a:spcAft>
                <a:spcPts val="300"/>
              </a:spcAft>
            </a:pPr>
            <a:r>
              <a:rPr lang="en-US" altLang="zh-CN" sz="2000" dirty="0"/>
              <a:t>So, don’t do that with trade data!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7BA69-8FFB-4AD2-97AD-F50191B9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DC9AA-E2D3-4FEC-874E-015935899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30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8472F-7423-48A9-A46E-9EE0A7937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570" y="1386617"/>
            <a:ext cx="1209675" cy="1000125"/>
          </a:xfrm>
          <a:prstGeom prst="rect">
            <a:avLst/>
          </a:prstGeom>
        </p:spPr>
      </p:pic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CDFFA630-F864-42B3-BEFF-859D8540B197}"/>
              </a:ext>
            </a:extLst>
          </p:cNvPr>
          <p:cNvSpPr/>
          <p:nvPr/>
        </p:nvSpPr>
        <p:spPr>
          <a:xfrm>
            <a:off x="8753475" y="1831756"/>
            <a:ext cx="306831" cy="160860"/>
          </a:xfrm>
          <a:prstGeom prst="wedgeEllipseCallout">
            <a:avLst>
              <a:gd name="adj1" fmla="val 24905"/>
              <a:gd name="adj2" fmla="val 75978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613465-3243-44DE-887E-44D147098BAA}"/>
              </a:ext>
            </a:extLst>
          </p:cNvPr>
          <p:cNvSpPr/>
          <p:nvPr/>
        </p:nvSpPr>
        <p:spPr>
          <a:xfrm>
            <a:off x="8706289" y="1701017"/>
            <a:ext cx="413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en-GB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0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B4313-DAB8-4015-8EE0-D503A4F9B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way 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0A2D98-D9D4-49AC-B0B5-FC82BBDC83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altLang="zh-CN" sz="2100" dirty="0"/>
                  <a:t>A “modern” way: PPML (“Pseudo Poisson Maximum Likelihood”)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1900" dirty="0"/>
                  <a:t>Effectively, it estimating the following using maximum likelihood estimates:</a:t>
                </a:r>
              </a:p>
              <a:p>
                <a:pPr marL="250825" lvl="1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7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𝐸𝑋𝑃</m:t>
                          </m:r>
                        </m:e>
                        <m:sub>
                          <m:r>
                            <a:rPr lang="en-US" altLang="zh-CN" sz="17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17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sz="17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sz="17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7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sz="17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sz="17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func>
                                <m:func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sz="17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func>
                                <m:funcPr>
                                  <m:ctrlPr>
                                    <a:rPr lang="en-US" altLang="zh-CN" sz="17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sz="17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altLang="zh-CN" sz="1700" i="1">
                                  <a:latin typeface="Cambria Math" panose="02040503050406030204" pitchFamily="18" charset="0"/>
                                </a:rPr>
                                <m:t>+…</m:t>
                              </m:r>
                            </m:e>
                          </m:d>
                        </m:e>
                      </m:func>
                      <m:r>
                        <a:rPr lang="en-US" altLang="zh-CN" sz="17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17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altLang="zh-CN" sz="1700" dirty="0"/>
              </a:p>
              <a:p>
                <a:pPr lvl="1">
                  <a:spcAft>
                    <a:spcPts val="300"/>
                  </a:spcAft>
                </a:pPr>
                <a:r>
                  <a:rPr lang="en-US" altLang="zh-CN" sz="1900" dirty="0"/>
                  <a:t>It is </a:t>
                </a:r>
                <a:r>
                  <a:rPr lang="en-US" altLang="zh-CN" sz="1900" i="1" dirty="0"/>
                  <a:t>allowed</a:t>
                </a:r>
                <a:r>
                  <a:rPr lang="en-US" altLang="zh-CN" sz="1900" dirty="0"/>
                  <a:t> to have </a:t>
                </a:r>
                <a:r>
                  <a:rPr lang="en-US" altLang="zh-CN" sz="1900" dirty="0">
                    <a:solidFill>
                      <a:srgbClr val="0000FF"/>
                    </a:solidFill>
                  </a:rPr>
                  <a:t>zero trade</a:t>
                </a:r>
                <a:r>
                  <a:rPr lang="en-US" altLang="zh-CN" sz="1900" dirty="0"/>
                  <a:t>, the system won’t break.</a:t>
                </a:r>
              </a:p>
              <a:p>
                <a:pPr lvl="1">
                  <a:spcAft>
                    <a:spcPts val="300"/>
                  </a:spcAft>
                </a:pPr>
                <a:r>
                  <a:rPr lang="en-US" altLang="zh-CN" sz="1800" dirty="0"/>
                  <a:t>Really </a:t>
                </a:r>
                <a:r>
                  <a:rPr lang="en-US" altLang="zh-CN" sz="1800" dirty="0">
                    <a:solidFill>
                      <a:srgbClr val="FF0000"/>
                    </a:solidFill>
                  </a:rPr>
                  <a:t>easy to use</a:t>
                </a:r>
                <a:r>
                  <a:rPr lang="en-US" altLang="zh-CN" sz="1800" dirty="0"/>
                  <a:t>, we will practice. </a:t>
                </a:r>
              </a:p>
              <a:p>
                <a:pPr lvl="1">
                  <a:spcAft>
                    <a:spcPts val="300"/>
                  </a:spcAft>
                </a:pPr>
                <a:endParaRPr lang="en-US" altLang="zh-CN" sz="1800" dirty="0"/>
              </a:p>
              <a:p>
                <a:pPr>
                  <a:spcAft>
                    <a:spcPts val="300"/>
                  </a:spcAft>
                </a:pPr>
                <a:r>
                  <a:rPr lang="en-US" altLang="zh-CN" sz="2000" dirty="0"/>
                  <a:t>But keep in mind:</a:t>
                </a:r>
              </a:p>
              <a:p>
                <a:pPr lvl="1">
                  <a:spcAft>
                    <a:spcPts val="300"/>
                  </a:spcAft>
                </a:pPr>
                <a:r>
                  <a:rPr lang="en-US" altLang="zh-CN" sz="1800" dirty="0"/>
                  <a:t>When use PPML, you supply the list of independent variables in the same way as other regressions, </a:t>
                </a:r>
                <a:r>
                  <a:rPr lang="en-US" altLang="zh-CN" sz="1800" dirty="0" err="1"/>
                  <a:t>i.e</a:t>
                </a:r>
                <a:r>
                  <a:rPr lang="en-US" altLang="zh-CN" sz="1800" dirty="0"/>
                  <a:t>: you still need to take log when necessary. </a:t>
                </a:r>
                <a:br>
                  <a:rPr lang="en-US" altLang="zh-CN" sz="1800" dirty="0"/>
                </a:br>
                <a:r>
                  <a:rPr lang="en-US" altLang="zh-CN" sz="300" dirty="0"/>
                  <a:t> </a:t>
                </a:r>
                <a:r>
                  <a:rPr lang="en-US" altLang="zh-CN" sz="1800" dirty="0"/>
                  <a:t/>
                </a:r>
                <a:br>
                  <a:rPr lang="en-US" altLang="zh-CN" sz="1800" dirty="0"/>
                </a:br>
                <a:r>
                  <a:rPr lang="en-US" altLang="zh-CN" sz="1800" dirty="0"/>
                  <a:t>But </a:t>
                </a:r>
                <a:r>
                  <a:rPr lang="en-US" altLang="zh-CN" sz="1800" dirty="0">
                    <a:solidFill>
                      <a:srgbClr val="0000FF"/>
                    </a:solidFill>
                  </a:rPr>
                  <a:t>the y variable should be the “original value” of trade, not in log</a:t>
                </a:r>
                <a:r>
                  <a:rPr lang="en-US" altLang="zh-CN" sz="1800" dirty="0"/>
                  <a:t>.</a:t>
                </a:r>
              </a:p>
              <a:p>
                <a:pPr marL="250825" lvl="1" indent="0">
                  <a:spcAft>
                    <a:spcPts val="300"/>
                  </a:spcAft>
                  <a:buNone/>
                </a:pPr>
                <a:r>
                  <a:rPr lang="en-US" altLang="zh-CN" sz="400" dirty="0"/>
                  <a:t> </a:t>
                </a:r>
                <a:r>
                  <a:rPr lang="en-US" altLang="zh-CN" sz="1800" dirty="0"/>
                  <a:t/>
                </a:r>
                <a:br>
                  <a:rPr lang="en-US" altLang="zh-CN" sz="1800" dirty="0"/>
                </a:br>
                <a:r>
                  <a:rPr lang="en-US" altLang="zh-CN" sz="400" dirty="0"/>
                  <a:t> </a:t>
                </a:r>
              </a:p>
              <a:p>
                <a:pPr lvl="1">
                  <a:spcAft>
                    <a:spcPts val="300"/>
                  </a:spcAft>
                </a:pPr>
                <a:r>
                  <a:rPr lang="en-US" altLang="zh-CN" sz="1800" dirty="0"/>
                  <a:t>For countries not trade with each other, the pairs should still be kept in data. </a:t>
                </a:r>
                <a:br>
                  <a:rPr lang="en-US" altLang="zh-CN" sz="1800" dirty="0"/>
                </a:br>
                <a:r>
                  <a:rPr lang="en-US" altLang="zh-CN" sz="500" dirty="0"/>
                  <a:t> </a:t>
                </a:r>
                <a:r>
                  <a:rPr lang="en-US" altLang="zh-CN" sz="1800" dirty="0"/>
                  <a:t/>
                </a:r>
                <a:br>
                  <a:rPr lang="en-US" altLang="zh-CN" sz="1800" dirty="0"/>
                </a:br>
                <a:r>
                  <a:rPr lang="en-US" altLang="zh-CN" sz="1800" dirty="0"/>
                  <a:t>Sometimes the database have already excluded the pairs with zero trade. If this is the case you may have to add them back manually…</a:t>
                </a:r>
                <a:endParaRPr lang="zh-CN" altLang="en-US" sz="20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0A2D98-D9D4-49AC-B0B5-FC82BBDC83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3" t="-1363" r="-1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3C7E5-C318-4587-83BD-D3439EF63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A67383-8962-4771-8EEB-C050F0A31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955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C219-318E-4EBB-A455-3FAB42BCA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7A827-0D56-4549-A2F7-26BF5E5F4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Multi-dimensional Fixed Effect &amp; Examples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What is the Gravity model of trade &amp; what do we use it for?</a:t>
            </a:r>
          </a:p>
          <a:p>
            <a:pPr lvl="1"/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PPML method in estimation</a:t>
            </a:r>
          </a:p>
          <a:p>
            <a:pPr lvl="1"/>
            <a:r>
              <a:rPr lang="en-GB" dirty="0"/>
              <a:t>Walkthrough of an empirical research that may give you some inspirations for master thesis.</a:t>
            </a:r>
          </a:p>
          <a:p>
            <a:pPr lvl="1"/>
            <a:endParaRPr lang="en-US" altLang="zh-CN" sz="2400" dirty="0"/>
          </a:p>
          <a:p>
            <a:pPr lvl="1"/>
            <a:r>
              <a:rPr lang="en-US" altLang="zh-CN" sz="2400" dirty="0"/>
              <a:t>Steven </a:t>
            </a:r>
            <a:r>
              <a:rPr lang="en-US" altLang="zh-CN" sz="2400" dirty="0" err="1"/>
              <a:t>Brakman</a:t>
            </a:r>
            <a:r>
              <a:rPr lang="en-US" altLang="zh-CN" sz="2400" dirty="0"/>
              <a:t>, Harry </a:t>
            </a:r>
            <a:r>
              <a:rPr lang="en-US" altLang="zh-CN" sz="2400" dirty="0" err="1"/>
              <a:t>Garretsen</a:t>
            </a:r>
            <a:r>
              <a:rPr lang="en-US" altLang="zh-CN" sz="2400" dirty="0"/>
              <a:t> and Tristan Kohl </a:t>
            </a:r>
            <a:r>
              <a:rPr lang="en-US" altLang="zh-CN" dirty="0"/>
              <a:t>(2018)</a:t>
            </a:r>
            <a:endParaRPr lang="en-GB" altLang="zh-CN" dirty="0"/>
          </a:p>
          <a:p>
            <a:pPr marL="342900" lvl="1" indent="0">
              <a:buNone/>
            </a:pPr>
            <a:r>
              <a:rPr lang="en-US" altLang="zh-CN" dirty="0"/>
              <a:t>   </a:t>
            </a:r>
            <a:r>
              <a:rPr lang="en-US" altLang="zh-CN" i="1" dirty="0"/>
              <a:t>Simulating</a:t>
            </a:r>
            <a:r>
              <a:rPr lang="en-US" altLang="zh-CN" dirty="0"/>
              <a:t> </a:t>
            </a:r>
            <a:r>
              <a:rPr lang="en-US" altLang="zh-CN" i="1" dirty="0"/>
              <a:t>alternative scenarios of Brexit</a:t>
            </a:r>
          </a:p>
          <a:p>
            <a:pPr marL="342900" lvl="1" indent="0">
              <a:buNone/>
            </a:pPr>
            <a:endParaRPr lang="en-US" altLang="zh-CN" dirty="0"/>
          </a:p>
          <a:p>
            <a:pPr marL="342900" lvl="1" indent="0">
              <a:buNone/>
            </a:pPr>
            <a:endParaRPr lang="en-US" altLang="zh-CN" dirty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9B3336-CFE0-4E0E-9FB0-81B4EC6A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82813-FA6F-433D-A6C9-38891DE1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32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F152AE-6652-45C5-A1D3-3F6F4E6118F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3275" y="4570350"/>
            <a:ext cx="1477736" cy="1970315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A2126A93-45DF-4544-BF2E-311E028E974F}"/>
              </a:ext>
            </a:extLst>
          </p:cNvPr>
          <p:cNvSpPr/>
          <p:nvPr/>
        </p:nvSpPr>
        <p:spPr>
          <a:xfrm rot="18159953">
            <a:off x="6609299" y="4322156"/>
            <a:ext cx="391886" cy="496388"/>
          </a:xfrm>
          <a:prstGeom prst="downArrow">
            <a:avLst>
              <a:gd name="adj1" fmla="val 36666"/>
              <a:gd name="adj2" fmla="val 63333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8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E6C4EE-26F4-4DE9-90F7-1A1708BFDB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" t="1638" r="1139" b="2774"/>
          <a:stretch/>
        </p:blipFill>
        <p:spPr>
          <a:xfrm>
            <a:off x="1740876" y="3604846"/>
            <a:ext cx="5284177" cy="28135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A6A477-CEE3-4292-8869-4AD186EB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Brexit and its impact on value-added trade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F8088-5C63-444F-9635-406E2E485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Brakman</a:t>
            </a:r>
            <a:r>
              <a:rPr lang="en-US" dirty="0"/>
              <a:t>, </a:t>
            </a:r>
            <a:r>
              <a:rPr lang="en-US" dirty="0" err="1"/>
              <a:t>Garretsen</a:t>
            </a:r>
            <a:r>
              <a:rPr lang="en-US" dirty="0"/>
              <a:t>, Kohl (2018)</a:t>
            </a:r>
            <a:br>
              <a:rPr lang="en-US" dirty="0"/>
            </a:br>
            <a:r>
              <a:rPr lang="en-US" dirty="0"/>
              <a:t>“Consequences of Brexit and options for a Global Britain”.</a:t>
            </a:r>
          </a:p>
          <a:p>
            <a:pPr lvl="6"/>
            <a:endParaRPr lang="en-US" sz="800" dirty="0"/>
          </a:p>
          <a:p>
            <a:r>
              <a:rPr lang="en-US" dirty="0"/>
              <a:t>A Non-tech summary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https://voxeu.org/article/options-global-britain-after-brexit</a:t>
            </a:r>
          </a:p>
          <a:p>
            <a:pPr lvl="1"/>
            <a:r>
              <a:rPr lang="en-US" dirty="0"/>
              <a:t>There are many up-to-date research presented in voxeu.org, might be a good place to explore for a research topic.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AF724-97AD-48E3-9BFF-D2FF229F3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810C0-4D97-4B35-B76E-8F47FB19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29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74030-79EA-4DF5-B65C-815DBC139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“Value-added Export” (VAE)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8E2D4-87CD-4C31-9391-90635838D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0175"/>
            <a:ext cx="7886700" cy="4776788"/>
          </a:xfrm>
        </p:spPr>
        <p:txBody>
          <a:bodyPr>
            <a:noAutofit/>
          </a:bodyPr>
          <a:lstStyle/>
          <a:p>
            <a:r>
              <a:rPr lang="en-US" dirty="0"/>
              <a:t>What is, value, added, trade??!</a:t>
            </a:r>
          </a:p>
          <a:p>
            <a:pPr marL="342900" lvl="1" indent="0">
              <a:spcBef>
                <a:spcPts val="800"/>
              </a:spcBef>
              <a:buNone/>
            </a:pPr>
            <a:r>
              <a:rPr lang="en-US" sz="2000" dirty="0"/>
              <a:t>=&gt; “Trade, Environment and Growth”…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The values created by a country but absorbed in final use by another.</a:t>
            </a:r>
          </a:p>
          <a:p>
            <a:pPr lvl="1">
              <a:spcBef>
                <a:spcPts val="800"/>
              </a:spcBef>
            </a:pPr>
            <a:r>
              <a:rPr lang="en-US" altLang="zh-CN" sz="2000" dirty="0"/>
              <a:t>More closely related to the actual locations and activities in creating the values of trade goods. </a:t>
            </a:r>
          </a:p>
          <a:p>
            <a:endParaRPr lang="en-GB" dirty="0"/>
          </a:p>
          <a:p>
            <a:r>
              <a:rPr lang="en-US" sz="2300" dirty="0"/>
              <a:t>Gross Export of iPhone from CN to NL consists of</a:t>
            </a:r>
          </a:p>
          <a:p>
            <a:pPr lvl="1"/>
            <a:r>
              <a:rPr lang="en-US" sz="2000" dirty="0"/>
              <a:t>VA by Chinese assembly workers (VAE from CN to NL)</a:t>
            </a:r>
          </a:p>
          <a:p>
            <a:pPr lvl="1"/>
            <a:r>
              <a:rPr lang="en-US" sz="2000" dirty="0"/>
              <a:t>But also the chips which was made in the US; VAE from US to NL.</a:t>
            </a:r>
          </a:p>
          <a:p>
            <a:pPr lvl="3"/>
            <a:endParaRPr lang="en-US" sz="1200" dirty="0"/>
          </a:p>
          <a:p>
            <a:r>
              <a:rPr lang="en-US" sz="2300" dirty="0"/>
              <a:t>Gravity in VAE can be also estimated like (regular) export flows in a gravity model. </a:t>
            </a:r>
            <a:endParaRPr lang="en-GB" sz="23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DE0ED-B432-4E1A-9AD1-3CEDE9ECD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67B94-3E4E-4EB7-89FE-DFEDF43C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923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C1DCB-3D32-4AA3-95F1-E0363753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Brexit and its impact on value-added trade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892C-D2B7-4D51-9B39-FF35BD6FF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8162926" cy="4919663"/>
          </a:xfrm>
        </p:spPr>
        <p:txBody>
          <a:bodyPr/>
          <a:lstStyle/>
          <a:p>
            <a:r>
              <a:rPr lang="en-US" dirty="0"/>
              <a:t>Strategy in a quick glance: </a:t>
            </a:r>
          </a:p>
          <a:p>
            <a:pPr lvl="1">
              <a:spcBef>
                <a:spcPts val="800"/>
              </a:spcBef>
            </a:pPr>
            <a:r>
              <a:rPr lang="en-US" sz="2100" dirty="0"/>
              <a:t>Collect information about FTA in the world (WTO website).</a:t>
            </a:r>
          </a:p>
          <a:p>
            <a:pPr lvl="1">
              <a:spcBef>
                <a:spcPts val="800"/>
              </a:spcBef>
            </a:pPr>
            <a:r>
              <a:rPr lang="en-US" sz="2100" dirty="0"/>
              <a:t>Calculate the “value-added trade flows” between countries in 2014. (Similar to </a:t>
            </a:r>
            <a:r>
              <a:rPr lang="en-US" sz="2100" dirty="0" err="1"/>
              <a:t>Matlab</a:t>
            </a:r>
            <a:r>
              <a:rPr lang="en-US" sz="2100" dirty="0"/>
              <a:t> assignment of your course).</a:t>
            </a:r>
          </a:p>
          <a:p>
            <a:pPr lvl="1">
              <a:spcBef>
                <a:spcPts val="800"/>
              </a:spcBef>
            </a:pPr>
            <a:r>
              <a:rPr lang="en-US" sz="2100" dirty="0"/>
              <a:t>Bring them together….</a:t>
            </a:r>
            <a:br>
              <a:rPr lang="en-US" sz="2100" dirty="0"/>
            </a:br>
            <a:r>
              <a:rPr lang="en-US" sz="2100" dirty="0"/>
              <a:t>Use value-added trade flows to estimate a gravity equation, </a:t>
            </a:r>
            <a:br>
              <a:rPr lang="en-US" sz="2100" dirty="0"/>
            </a:br>
            <a:r>
              <a:rPr lang="en-US" sz="2100" dirty="0"/>
              <a:t>with the key independent variable the </a:t>
            </a:r>
            <a:r>
              <a:rPr lang="en-US" sz="2100" dirty="0">
                <a:solidFill>
                  <a:srgbClr val="FF0000"/>
                </a:solidFill>
              </a:rPr>
              <a:t>FTA dummy</a:t>
            </a:r>
            <a:r>
              <a:rPr lang="en-US" sz="2100" dirty="0"/>
              <a:t>.</a:t>
            </a:r>
          </a:p>
          <a:p>
            <a:endParaRPr lang="en-GB" dirty="0"/>
          </a:p>
          <a:p>
            <a:pPr lvl="3"/>
            <a:endParaRPr lang="en-GB" dirty="0"/>
          </a:p>
          <a:p>
            <a:r>
              <a:rPr lang="en-GB" dirty="0"/>
              <a:t>After estimation: </a:t>
            </a:r>
          </a:p>
          <a:p>
            <a:pPr lvl="1">
              <a:spcBef>
                <a:spcPts val="900"/>
              </a:spcBef>
            </a:pPr>
            <a:r>
              <a:rPr lang="en-US" altLang="zh-CN" sz="2100" dirty="0"/>
              <a:t>“Switch off” FTA dummy from 1 to 0 between UK &amp; EU countries.</a:t>
            </a:r>
          </a:p>
          <a:p>
            <a:pPr lvl="1">
              <a:spcBef>
                <a:spcPts val="900"/>
              </a:spcBef>
            </a:pPr>
            <a:r>
              <a:rPr lang="en-GB" sz="2100" dirty="0"/>
              <a:t>Predict the changes in trade before &amp; after…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458F8-3F03-4463-BB29-FD8E8306B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CA7E29-05A9-45FD-B523-9D87A1C2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35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1AEA2CA-3B07-4DCA-BDA6-B30847D736A3}"/>
                  </a:ext>
                </a:extLst>
              </p:cNvPr>
              <p:cNvSpPr/>
              <p:nvPr/>
            </p:nvSpPr>
            <p:spPr>
              <a:xfrm>
                <a:off x="914399" y="3717131"/>
                <a:ext cx="6467475" cy="411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en-US" altLang="zh-CN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altLang="zh-CN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altLang="zh-CN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VAE</m:t>
                                  </m:r>
                                </m:e>
                                <m:sub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func>
                            <m:func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𝐺𝐷</m:t>
                              </m:r>
                              <m:sSub>
                                <m:sSubPr>
                                  <m:ctrlP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𝐺𝐷</m:t>
                              </m:r>
                              <m:sSub>
                                <m:sSubPr>
                                  <m:ctrlP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func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𝐹𝑇</m:t>
                          </m:r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kumimoji="0" lang="en-US" altLang="zh-CN" sz="1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 … </m:t>
                      </m:r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1AEA2CA-3B07-4DCA-BDA6-B30847D736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3717131"/>
                <a:ext cx="6467475" cy="411395"/>
              </a:xfrm>
              <a:prstGeom prst="rect">
                <a:avLst/>
              </a:prstGeom>
              <a:blipFill>
                <a:blip r:embed="rId2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2156244-65C7-48EE-B615-A2EDC251722C}"/>
                  </a:ext>
                </a:extLst>
              </p:cNvPr>
              <p:cNvSpPr/>
              <p:nvPr/>
            </p:nvSpPr>
            <p:spPr>
              <a:xfrm>
                <a:off x="1085850" y="5600700"/>
                <a:ext cx="7029450" cy="405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en-US" altLang="zh-CN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VAE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𝑈𝐾</m:t>
                              </m:r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𝑁𝐿</m:t>
                              </m:r>
                            </m:sub>
                          </m:sSub>
                        </m:fName>
                        <m:e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kumimoji="0" lang="en-US" altLang="zh-CN" sz="18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acc>
                                  <m:func>
                                    <m:funcPr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𝐺𝐷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𝑈𝐾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acc>
                                  <m:func>
                                    <m:funcPr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𝐺𝐷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𝑁𝐿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acc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1→0</m:t>
                                      </m:r>
                                    </m:e>
                                  </m:d>
                                  <m:r>
                                    <a:rPr kumimoji="0" lang="en-US" altLang="zh-CN" sz="18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+…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2156244-65C7-48EE-B615-A2EDC25172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850" y="5600700"/>
                <a:ext cx="7029450" cy="405496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482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02C9D-F178-48A8-8C34-1E7722264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Brexit and its impact on value-added trade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AB94F-1298-46A0-9CFB-3281C15C7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Beyond a standard gravity model</a:t>
            </a:r>
          </a:p>
          <a:p>
            <a:pPr lvl="1"/>
            <a:r>
              <a:rPr lang="en-US" sz="2100" dirty="0"/>
              <a:t>Using a “full endowment general equilibrium” approach, estimate the changes in “remoteness” &amp; “centrality” of each country.</a:t>
            </a:r>
          </a:p>
          <a:p>
            <a:pPr lvl="2"/>
            <a:endParaRPr lang="en-US" dirty="0"/>
          </a:p>
          <a:p>
            <a:pPr lvl="1"/>
            <a:r>
              <a:rPr lang="en-US" sz="2100" dirty="0"/>
              <a:t>i.e. “Multilateral resistance to trade”; Isolated countries rely more on domestic trade, and less international trade.</a:t>
            </a:r>
          </a:p>
          <a:p>
            <a:pPr lvl="2"/>
            <a:endParaRPr lang="en-US" dirty="0"/>
          </a:p>
          <a:p>
            <a:pPr lvl="1"/>
            <a:r>
              <a:rPr lang="en-US" sz="2100" dirty="0"/>
              <a:t>UK disconnected from EU -&gt; UK itself will be more “remote”.</a:t>
            </a:r>
          </a:p>
          <a:p>
            <a:pPr lvl="1"/>
            <a:r>
              <a:rPr lang="en-US" sz="2100" dirty="0"/>
              <a:t>EU also disconnected from UK. </a:t>
            </a:r>
          </a:p>
          <a:p>
            <a:pPr lvl="1"/>
            <a:endParaRPr lang="en-US" dirty="0"/>
          </a:p>
          <a:p>
            <a:pPr lvl="1"/>
            <a:r>
              <a:rPr lang="en-US" sz="2100" dirty="0"/>
              <a:t>Some others (US, China, </a:t>
            </a:r>
            <a:r>
              <a:rPr lang="en-US" sz="2100" dirty="0" err="1"/>
              <a:t>etc</a:t>
            </a:r>
            <a:r>
              <a:rPr lang="en-US" sz="2100" dirty="0"/>
              <a:t>) might becomes more central in the world trade. Possible to be the winners…</a:t>
            </a:r>
          </a:p>
          <a:p>
            <a:pPr lvl="1"/>
            <a:r>
              <a:rPr lang="en-US" sz="2100" dirty="0"/>
              <a:t>(but </a:t>
            </a:r>
            <a:r>
              <a:rPr lang="en-US" altLang="zh-CN" sz="2100" dirty="0"/>
              <a:t>not </a:t>
            </a:r>
            <a:r>
              <a:rPr lang="en-US" sz="2100" dirty="0"/>
              <a:t>finding much indirect effect)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CD636D-0F37-4875-8393-2E8F5912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C88DD-A314-4451-98CE-BD365BF8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408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7576E-360E-486A-821E-A79D8E14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Brexit and its impact on value-added trade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77838B-9F24-4DB1-BBD2-19101C706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76DA4D-2238-4666-B282-9AD12A0F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37</a:t>
            </a:fld>
            <a:endParaRPr lang="zh-CN" altLang="en-US" dirty="0"/>
          </a:p>
        </p:txBody>
      </p:sp>
      <p:pic>
        <p:nvPicPr>
          <p:cNvPr id="11" name="内容占位符 8">
            <a:extLst>
              <a:ext uri="{FF2B5EF4-FFF2-40B4-BE49-F238E27FC236}">
                <a16:creationId xmlns:a16="http://schemas.microsoft.com/office/drawing/2014/main" id="{D3075DEF-69C1-4649-A85C-6F3C5EC38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0848" y="1252305"/>
            <a:ext cx="7222182" cy="515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组合 1">
            <a:extLst>
              <a:ext uri="{FF2B5EF4-FFF2-40B4-BE49-F238E27FC236}">
                <a16:creationId xmlns:a16="http://schemas.microsoft.com/office/drawing/2014/main" id="{FAFF080C-DB8A-4B76-88DB-A00F5AD456E0}"/>
              </a:ext>
            </a:extLst>
          </p:cNvPr>
          <p:cNvGrpSpPr/>
          <p:nvPr/>
        </p:nvGrpSpPr>
        <p:grpSpPr>
          <a:xfrm>
            <a:off x="2354327" y="2525139"/>
            <a:ext cx="1428941" cy="1020687"/>
            <a:chOff x="2134947" y="2624337"/>
            <a:chExt cx="1428941" cy="1020687"/>
          </a:xfrm>
        </p:grpSpPr>
        <p:cxnSp>
          <p:nvCxnSpPr>
            <p:cNvPr id="13" name="直接箭头连接符 15">
              <a:extLst>
                <a:ext uri="{FF2B5EF4-FFF2-40B4-BE49-F238E27FC236}">
                  <a16:creationId xmlns:a16="http://schemas.microsoft.com/office/drawing/2014/main" id="{FC4E39FD-A314-4936-8D1A-D84293EFEE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9960" y="2636912"/>
              <a:ext cx="593928" cy="292185"/>
            </a:xfrm>
            <a:prstGeom prst="straightConnector1">
              <a:avLst/>
            </a:prstGeom>
            <a:noFill/>
            <a:ln w="9525" cap="flat" cmpd="sng" algn="ctr">
              <a:solidFill>
                <a:srgbClr val="009CEF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pic>
          <p:nvPicPr>
            <p:cNvPr id="14" name="图片 20">
              <a:extLst>
                <a:ext uri="{FF2B5EF4-FFF2-40B4-BE49-F238E27FC236}">
                  <a16:creationId xmlns:a16="http://schemas.microsoft.com/office/drawing/2014/main" id="{48FDEE89-CF26-4BBE-93A6-156F89981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34947" y="2624337"/>
              <a:ext cx="745141" cy="1020687"/>
            </a:xfrm>
            <a:prstGeom prst="rect">
              <a:avLst/>
            </a:prstGeom>
          </p:spPr>
        </p:pic>
      </p:grpSp>
      <p:sp>
        <p:nvSpPr>
          <p:cNvPr id="15" name="文本框 4">
            <a:extLst>
              <a:ext uri="{FF2B5EF4-FFF2-40B4-BE49-F238E27FC236}">
                <a16:creationId xmlns:a16="http://schemas.microsoft.com/office/drawing/2014/main" id="{EFB959C6-E1F2-41CF-9444-D41ECD4520EB}"/>
              </a:ext>
            </a:extLst>
          </p:cNvPr>
          <p:cNvSpPr txBox="1"/>
          <p:nvPr/>
        </p:nvSpPr>
        <p:spPr>
          <a:xfrm rot="16200000">
            <a:off x="-1408024" y="3141195"/>
            <a:ext cx="4177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Arial" charset="0"/>
                <a:cs typeface="Arial" charset="0"/>
              </a:rPr>
              <a:t>% </a:t>
            </a:r>
            <a:r>
              <a:rPr lang="en-US" altLang="zh-CN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Chg</a:t>
            </a:r>
            <a:r>
              <a:rPr lang="en-US" altLang="zh-CN" sz="2000" dirty="0">
                <a:solidFill>
                  <a:srgbClr val="000000"/>
                </a:solidFill>
                <a:latin typeface="Arial" charset="0"/>
                <a:cs typeface="Arial" charset="0"/>
              </a:rPr>
              <a:t> in Value-added Export</a:t>
            </a:r>
            <a:endParaRPr lang="zh-CN" alt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27EBC9-35CA-4B0A-B4ED-DCB3820BC383}"/>
              </a:ext>
            </a:extLst>
          </p:cNvPr>
          <p:cNvGrpSpPr/>
          <p:nvPr/>
        </p:nvGrpSpPr>
        <p:grpSpPr>
          <a:xfrm rot="19994700">
            <a:off x="4432396" y="3260400"/>
            <a:ext cx="2512002" cy="1742313"/>
            <a:chOff x="3622098" y="3134680"/>
            <a:chExt cx="2894784" cy="196043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50DD953-ACC8-4396-959C-792D9BB23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2098" y="3134680"/>
              <a:ext cx="2894784" cy="144739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517836-27C6-429B-8B03-D28C6031C5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000" b="86667" l="18667" r="79000">
                          <a14:foregroundMark x1="21000" y1="9667" x2="21333" y2="20667"/>
                          <a14:foregroundMark x1="21333" y1="20667" x2="78333" y2="19667"/>
                          <a14:foregroundMark x1="21000" y1="10000" x2="77333" y2="8667"/>
                          <a14:foregroundMark x1="77333" y1="8667" x2="77333" y2="19000"/>
                          <a14:foregroundMark x1="77667" y1="21333" x2="68333" y2="22000"/>
                          <a14:foregroundMark x1="28333" y1="13333" x2="67667" y2="153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8666" t="5140" r="20000" b="11473"/>
            <a:stretch/>
          </p:blipFill>
          <p:spPr>
            <a:xfrm>
              <a:off x="4365987" y="3308854"/>
              <a:ext cx="1313852" cy="17862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852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C1FE-8B64-401A-A305-10476430C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of other scenarios possible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F5908-D93E-402E-8BD4-D3B99C115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Hard </a:t>
            </a:r>
            <a:r>
              <a:rPr lang="en-US" dirty="0" err="1"/>
              <a:t>v.s</a:t>
            </a:r>
            <a:r>
              <a:rPr lang="en-US" dirty="0"/>
              <a:t>. </a:t>
            </a:r>
            <a:r>
              <a:rPr lang="en-US"/>
              <a:t>even </a:t>
            </a:r>
            <a:r>
              <a:rPr lang="en-US" dirty="0"/>
              <a:t>harder Brexit: </a:t>
            </a:r>
          </a:p>
          <a:p>
            <a:pPr lvl="1"/>
            <a:r>
              <a:rPr lang="en-US" sz="2100" dirty="0"/>
              <a:t>UK may also lose trade deals with third-party countries which were signed after it joined EU -- i.e. legally EU and not individual country is the signing party and it is up to the third-party country to decide whether the agreement will be extended to UK after its exit.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  <a:p>
            <a:r>
              <a:rPr lang="en-US" dirty="0"/>
              <a:t>“Global Britain”</a:t>
            </a:r>
          </a:p>
          <a:p>
            <a:pPr lvl="1"/>
            <a:r>
              <a:rPr lang="en-US" sz="2100" dirty="0"/>
              <a:t>UK will success in new deals with other important trade partners (US, CN, </a:t>
            </a:r>
            <a:r>
              <a:rPr lang="en-US" sz="2100" dirty="0" err="1"/>
              <a:t>etc</a:t>
            </a:r>
            <a:r>
              <a:rPr lang="en-US" sz="2100" dirty="0"/>
              <a:t>) on its own, which don’t yet have FTAs with EU.</a:t>
            </a:r>
          </a:p>
          <a:p>
            <a:endParaRPr lang="en-US" dirty="0"/>
          </a:p>
          <a:p>
            <a:r>
              <a:rPr lang="en-US" dirty="0"/>
              <a:t>How to simulate? “Switch something on and something off…”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D84CF1-6BDB-448B-AC83-FA03D8779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Gravity Model of Trade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A622B-945C-4053-81AF-59EFAF9D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38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3192F5D-2F42-41B7-B4C3-0AF16D04C02E}"/>
                  </a:ext>
                </a:extLst>
              </p:cNvPr>
              <p:cNvSpPr/>
              <p:nvPr/>
            </p:nvSpPr>
            <p:spPr>
              <a:xfrm>
                <a:off x="933450" y="5300345"/>
                <a:ext cx="7029450" cy="405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en-US" altLang="zh-CN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VAE</m:t>
                              </m:r>
                            </m:e>
                            <m:sub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𝑈𝐾</m:t>
                              </m:r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𝐶𝑁</m:t>
                              </m:r>
                            </m:sub>
                          </m:sSub>
                        </m:fName>
                        <m:e>
                          <m:r>
                            <a:rPr kumimoji="0" lang="en-US" altLang="zh-CN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kumimoji="0" lang="en-US" altLang="zh-CN" sz="18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acc>
                                  <m:func>
                                    <m:funcPr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𝐺𝐷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𝑈𝐾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acc>
                                  <m:func>
                                    <m:funcPr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𝐺𝐷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𝐶𝑁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kumimoji="0" lang="en-US" altLang="zh-CN" sz="18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kumimoji="0" lang="en-US" altLang="zh-CN" sz="18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kumimoji="0" lang="en-US" altLang="zh-CN" sz="1800" b="0" i="1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acc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altLang="zh-CN" sz="18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kumimoji="0" lang="en-US" altLang="zh-CN" sz="1800" b="0" i="1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→</m:t>
                                      </m:r>
                                      <m:r>
                                        <a:rPr kumimoji="0" lang="en-US" altLang="zh-CN" sz="18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d>
                                  <m:r>
                                    <a:rPr kumimoji="0" lang="en-US" altLang="zh-CN" sz="18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+…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3192F5D-2F42-41B7-B4C3-0AF16D04C0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450" y="5300345"/>
                <a:ext cx="7029450" cy="405496"/>
              </a:xfrm>
              <a:prstGeom prst="rect">
                <a:avLst/>
              </a:prstGeom>
              <a:blipFill>
                <a:blip r:embed="rId2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235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8BA80-2EAD-4A56-BC54-71F9B1216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Multi-dimensional Fixed Effects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B13C9-6FA4-43E7-B62F-5F8D63A49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5380892"/>
          </a:xfrm>
        </p:spPr>
        <p:txBody>
          <a:bodyPr>
            <a:normAutofit/>
          </a:bodyPr>
          <a:lstStyle/>
          <a:p>
            <a:r>
              <a:rPr lang="en-US" sz="2300" dirty="0"/>
              <a:t>The core of our study is the properties that </a:t>
            </a:r>
            <a:r>
              <a:rPr lang="en-US" sz="2300" dirty="0" smtClean="0"/>
              <a:t>doesn’t, </a:t>
            </a:r>
            <a:r>
              <a:rPr lang="en-US" sz="2300" dirty="0"/>
              <a:t>or rarely change over time:</a:t>
            </a:r>
          </a:p>
          <a:p>
            <a:pPr lvl="1"/>
            <a:r>
              <a:rPr lang="en-US" sz="2100" dirty="0"/>
              <a:t>Race and gender discrimination,</a:t>
            </a:r>
          </a:p>
          <a:p>
            <a:pPr lvl="1"/>
            <a:r>
              <a:rPr lang="en-US" sz="2100" dirty="0"/>
              <a:t>Wage differences across regions in Europe, </a:t>
            </a:r>
            <a:r>
              <a:rPr lang="en-US" sz="2100" dirty="0" err="1"/>
              <a:t>etc</a:t>
            </a:r>
            <a:endParaRPr lang="en-US" sz="2100" dirty="0"/>
          </a:p>
          <a:p>
            <a:pPr lvl="8"/>
            <a:endParaRPr lang="en-US" sz="200" dirty="0"/>
          </a:p>
          <a:p>
            <a:r>
              <a:rPr lang="en-US" sz="2300" dirty="0"/>
              <a:t>Too wide panel</a:t>
            </a:r>
          </a:p>
          <a:p>
            <a:pPr lvl="1"/>
            <a:r>
              <a:rPr lang="en-US" sz="2100" dirty="0"/>
              <a:t>Little number of periods of data</a:t>
            </a:r>
            <a:r>
              <a:rPr lang="en-US" sz="2100" dirty="0" smtClean="0"/>
              <a:t>; also </a:t>
            </a:r>
            <a:r>
              <a:rPr lang="en-US" sz="2100" dirty="0"/>
              <a:t>low number of individuals in multiple </a:t>
            </a:r>
            <a:r>
              <a:rPr lang="en-US" sz="2100" dirty="0" smtClean="0"/>
              <a:t>periods. In micro statistics / marketing data it’s very often.</a:t>
            </a:r>
            <a:endParaRPr lang="en-US" sz="2100" dirty="0"/>
          </a:p>
          <a:p>
            <a:pPr lvl="7"/>
            <a:endParaRPr lang="en-US" sz="200" dirty="0"/>
          </a:p>
          <a:p>
            <a:r>
              <a:rPr lang="en-US" sz="2300" dirty="0"/>
              <a:t>Impossible to constructing a panel</a:t>
            </a:r>
          </a:p>
          <a:p>
            <a:pPr lvl="1"/>
            <a:r>
              <a:rPr lang="en-US" sz="2100" dirty="0"/>
              <a:t>Fully anonymous data </a:t>
            </a:r>
          </a:p>
          <a:p>
            <a:pPr lvl="1"/>
            <a:r>
              <a:rPr lang="en-US" sz="2100" dirty="0" smtClean="0"/>
              <a:t>(Vast) majority individuals only observed for j</a:t>
            </a:r>
            <a:r>
              <a:rPr lang="en-US" sz="2100" dirty="0" smtClean="0"/>
              <a:t>ust </a:t>
            </a:r>
            <a:r>
              <a:rPr lang="en-US" sz="2100" dirty="0"/>
              <a:t>one period…</a:t>
            </a:r>
          </a:p>
          <a:p>
            <a:endParaRPr lang="en-US" sz="200" dirty="0">
              <a:solidFill>
                <a:srgbClr val="0000FF"/>
              </a:solidFill>
            </a:endParaRPr>
          </a:p>
          <a:p>
            <a:r>
              <a:rPr lang="en-US" sz="2200" dirty="0">
                <a:solidFill>
                  <a:srgbClr val="0000FF"/>
                </a:solidFill>
              </a:rPr>
              <a:t>Instead of “individual” fixed effect</a:t>
            </a:r>
            <a:r>
              <a:rPr lang="en-US" sz="2200" dirty="0"/>
              <a:t>, we replace the individual intercept in the regression by</a:t>
            </a:r>
            <a:r>
              <a:rPr lang="en-US" sz="2200" dirty="0">
                <a:solidFill>
                  <a:srgbClr val="0000FF"/>
                </a:solidFill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a set of dummies, representing fixed effects related to properties from different dimensions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6FA23-793E-4ADA-9EBC-C21D9EB83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582416-123C-486F-BDD1-EAF02A606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391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076D-4317-4483-AA46-462D63EB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fixed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01662-9E97-49A2-BF19-EAB02F647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country-industry-year </a:t>
            </a:r>
            <a:r>
              <a:rPr lang="en-US" dirty="0"/>
              <a:t>data.</a:t>
            </a:r>
          </a:p>
          <a:p>
            <a:pPr lvl="6"/>
            <a:endParaRPr lang="en-US" dirty="0"/>
          </a:p>
          <a:p>
            <a:r>
              <a:rPr lang="en-US" dirty="0"/>
              <a:t>“Typical” setup of panel:</a:t>
            </a:r>
          </a:p>
          <a:p>
            <a:pPr lvl="1"/>
            <a:r>
              <a:rPr lang="en-US" dirty="0"/>
              <a:t>Individual identifier = “paired” country-industry</a:t>
            </a:r>
          </a:p>
          <a:p>
            <a:pPr lvl="1"/>
            <a:r>
              <a:rPr lang="en-US" dirty="0"/>
              <a:t>“Electronics” in “Italy”, “Textile” in “Ireland”.</a:t>
            </a:r>
          </a:p>
          <a:p>
            <a:pPr lvl="6"/>
            <a:endParaRPr lang="en-US" dirty="0"/>
          </a:p>
          <a:p>
            <a:r>
              <a:rPr lang="en-US" dirty="0"/>
              <a:t>Alternatives:</a:t>
            </a:r>
          </a:p>
          <a:p>
            <a:pPr lvl="1"/>
            <a:r>
              <a:rPr lang="en-US" dirty="0"/>
              <a:t>Only control for fixed effect in one dimension</a:t>
            </a:r>
            <a:br>
              <a:rPr lang="en-US" dirty="0"/>
            </a:br>
            <a:r>
              <a:rPr lang="en-US" dirty="0"/>
              <a:t>(i.e. only country or industry dummies)</a:t>
            </a:r>
          </a:p>
          <a:p>
            <a:pPr lvl="1"/>
            <a:r>
              <a:rPr lang="en-US" dirty="0"/>
              <a:t>Control for both sets of dummies, but not “paired”.</a:t>
            </a:r>
          </a:p>
          <a:p>
            <a:pPr lvl="1"/>
            <a:r>
              <a:rPr lang="en-US" dirty="0"/>
              <a:t>The two methods both work,  even there is only 1 year of data.</a:t>
            </a:r>
          </a:p>
          <a:p>
            <a:pPr lvl="6"/>
            <a:endParaRPr lang="en-US" dirty="0"/>
          </a:p>
          <a:p>
            <a:r>
              <a:rPr lang="en-US" dirty="0"/>
              <a:t>Often used as robustness check, or as a detection about where comes the variations in the data.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BAAF5-47B7-4170-AE83-600FF3637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4A8BA-36D2-4D30-9BA1-387E03CA5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69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A060-E7C2-4C77-9D71-FF258D4CC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fixed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121A-B477-4908-99FB-9872A7911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92369"/>
          </a:xfrm>
        </p:spPr>
        <p:txBody>
          <a:bodyPr/>
          <a:lstStyle/>
          <a:p>
            <a:r>
              <a:rPr lang="en-US" dirty="0"/>
              <a:t>Performance of AH shops…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E316-0291-4A47-9905-650D6F205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349A3F-175A-4ADD-B024-8F31F83E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14DD4-CF77-41BF-9779-C69C8CC73569}"/>
              </a:ext>
            </a:extLst>
          </p:cNvPr>
          <p:cNvSpPr txBox="1"/>
          <p:nvPr/>
        </p:nvSpPr>
        <p:spPr>
          <a:xfrm>
            <a:off x="3088298" y="1847640"/>
            <a:ext cx="814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6BD9F-61F3-4A7C-AA9F-242ABFFFFAC9}"/>
              </a:ext>
            </a:extLst>
          </p:cNvPr>
          <p:cNvSpPr txBox="1"/>
          <p:nvPr/>
        </p:nvSpPr>
        <p:spPr>
          <a:xfrm>
            <a:off x="2457450" y="2327888"/>
            <a:ext cx="18830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Amsterdam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R’dam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D’Haag</a:t>
            </a:r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Utrecht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…</a:t>
            </a: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…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Northern Netherlands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60B66-5DEF-49E6-B7CE-447E37F629C3}"/>
              </a:ext>
            </a:extLst>
          </p:cNvPr>
          <p:cNvSpPr txBox="1"/>
          <p:nvPr/>
        </p:nvSpPr>
        <p:spPr>
          <a:xfrm>
            <a:off x="812190" y="1847640"/>
            <a:ext cx="1067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Type of Shop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441C41-DF65-41B5-A517-6B6648C529E7}"/>
              </a:ext>
            </a:extLst>
          </p:cNvPr>
          <p:cNvSpPr txBox="1"/>
          <p:nvPr/>
        </p:nvSpPr>
        <p:spPr>
          <a:xfrm>
            <a:off x="404446" y="2854837"/>
            <a:ext cx="18830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AH (Own)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AH (franchise)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AH to Go</a:t>
            </a:r>
          </a:p>
          <a:p>
            <a:pPr algn="ctr"/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AH XL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1A77EA-7F73-4EE0-BE0C-B57EEBC85431}"/>
              </a:ext>
            </a:extLst>
          </p:cNvPr>
          <p:cNvSpPr txBox="1"/>
          <p:nvPr/>
        </p:nvSpPr>
        <p:spPr>
          <a:xfrm>
            <a:off x="4917097" y="2136338"/>
            <a:ext cx="319820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XYZNEKO    Amstelveen</a:t>
            </a:r>
          </a:p>
          <a:p>
            <a:r>
              <a:rPr lang="en-US" dirty="0">
                <a:latin typeface="Comic Sans MS" panose="030F0702030302020204" pitchFamily="66" charset="0"/>
              </a:rPr>
              <a:t>ZZZNIKO    Amstelveen</a:t>
            </a:r>
          </a:p>
          <a:p>
            <a:r>
              <a:rPr lang="en-US" dirty="0">
                <a:latin typeface="Comic Sans MS" panose="030F0702030302020204" pitchFamily="66" charset="0"/>
              </a:rPr>
              <a:t>BLAHBAN    Amsterdam</a:t>
            </a:r>
          </a:p>
          <a:p>
            <a:r>
              <a:rPr lang="en-US" dirty="0">
                <a:latin typeface="Comic Sans MS" panose="030F0702030302020204" pitchFamily="66" charset="0"/>
              </a:rPr>
              <a:t>CNLMEOW   Amsterdam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… …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XXXXXXX   Zaandam</a:t>
            </a:r>
          </a:p>
          <a:p>
            <a:r>
              <a:rPr lang="en-US" dirty="0">
                <a:latin typeface="Comic Sans MS" panose="030F0702030302020204" pitchFamily="66" charset="0"/>
              </a:rPr>
              <a:t>YYYYYYYY   Zaandam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0EF669B4-7D1F-4D57-AE24-D9A7D8CA3EBC}"/>
              </a:ext>
            </a:extLst>
          </p:cNvPr>
          <p:cNvSpPr/>
          <p:nvPr/>
        </p:nvSpPr>
        <p:spPr>
          <a:xfrm>
            <a:off x="2274277" y="2475400"/>
            <a:ext cx="262304" cy="2790197"/>
          </a:xfrm>
          <a:prstGeom prst="leftBrace">
            <a:avLst>
              <a:gd name="adj1" fmla="val 105038"/>
              <a:gd name="adj2" fmla="val 197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ED0248AE-EF36-4AE2-A42B-DC7768FFA6CE}"/>
              </a:ext>
            </a:extLst>
          </p:cNvPr>
          <p:cNvSpPr/>
          <p:nvPr/>
        </p:nvSpPr>
        <p:spPr>
          <a:xfrm>
            <a:off x="4406412" y="2247749"/>
            <a:ext cx="397121" cy="2333043"/>
          </a:xfrm>
          <a:prstGeom prst="leftBrace">
            <a:avLst>
              <a:gd name="adj1" fmla="val 109100"/>
              <a:gd name="adj2" fmla="val 1582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685B2F-4BCA-459E-B741-BA5D0D53B9C2}"/>
              </a:ext>
            </a:extLst>
          </p:cNvPr>
          <p:cNvSpPr/>
          <p:nvPr/>
        </p:nvSpPr>
        <p:spPr>
          <a:xfrm>
            <a:off x="628650" y="1749669"/>
            <a:ext cx="1325440" cy="931985"/>
          </a:xfrm>
          <a:prstGeom prst="ellipse">
            <a:avLst/>
          </a:prstGeom>
          <a:noFill/>
          <a:ln w="28575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468B62D-DB17-4C9B-8C9C-96217C787D3F}"/>
              </a:ext>
            </a:extLst>
          </p:cNvPr>
          <p:cNvSpPr/>
          <p:nvPr/>
        </p:nvSpPr>
        <p:spPr>
          <a:xfrm>
            <a:off x="2829292" y="1652954"/>
            <a:ext cx="1325440" cy="684699"/>
          </a:xfrm>
          <a:prstGeom prst="ellipse">
            <a:avLst/>
          </a:prstGeom>
          <a:noFill/>
          <a:ln w="28575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6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A060-E7C2-4C77-9D71-FF258D4CC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complicated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121A-B477-4908-99FB-9872A7911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879731"/>
          </a:xfrm>
        </p:spPr>
        <p:txBody>
          <a:bodyPr>
            <a:normAutofit/>
          </a:bodyPr>
          <a:lstStyle/>
          <a:p>
            <a:r>
              <a:rPr lang="en-US" dirty="0"/>
              <a:t>“Tags” or “properties” in different classes</a:t>
            </a:r>
          </a:p>
          <a:p>
            <a:pPr lvl="4"/>
            <a:endParaRPr lang="en-US" dirty="0"/>
          </a:p>
          <a:p>
            <a:r>
              <a:rPr lang="en-US" dirty="0"/>
              <a:t>Classifying used Cars</a:t>
            </a:r>
          </a:p>
          <a:p>
            <a:pPr lvl="1"/>
            <a:r>
              <a:rPr lang="en-US" dirty="0"/>
              <a:t>Brands (Audi / BMW / Citron …)</a:t>
            </a:r>
          </a:p>
          <a:p>
            <a:pPr lvl="1"/>
            <a:r>
              <a:rPr lang="en-US" dirty="0"/>
              <a:t>Classes (Mini / Small  …  SUV / MPV / Utility)</a:t>
            </a:r>
          </a:p>
          <a:p>
            <a:pPr lvl="1"/>
            <a:r>
              <a:rPr lang="en-US" dirty="0"/>
              <a:t>Engine type (EV / Plugin / Hybrid / Petrol / Diesel)</a:t>
            </a:r>
          </a:p>
          <a:p>
            <a:pPr lvl="1"/>
            <a:r>
              <a:rPr lang="en-US" dirty="0"/>
              <a:t>Turbo (no / </a:t>
            </a:r>
            <a:r>
              <a:rPr lang="en-US" dirty="0" smtClean="0"/>
              <a:t>exhaust </a:t>
            </a:r>
            <a:r>
              <a:rPr lang="en-US" dirty="0"/>
              <a:t>gas / electrical )</a:t>
            </a:r>
          </a:p>
          <a:p>
            <a:pPr lvl="2"/>
            <a:endParaRPr lang="en-US" dirty="0"/>
          </a:p>
          <a:p>
            <a:r>
              <a:rPr lang="en-US" dirty="0"/>
              <a:t>Classifying persons from (online) profiling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E316-0291-4A47-9905-650D6F205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349A3F-175A-4ADD-B024-8F31F83E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7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08637-C65F-466B-AB9A-36BBF08D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often seen example in your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5F587-CD16-4F27-94A5-DEA0CEF15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637039"/>
          </a:xfrm>
        </p:spPr>
        <p:txBody>
          <a:bodyPr>
            <a:normAutofit/>
          </a:bodyPr>
          <a:lstStyle/>
          <a:p>
            <a:r>
              <a:rPr lang="en-US" dirty="0"/>
              <a:t>Online profile collected for Marketing or Election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F3003-D937-4C59-8634-410438106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B909A9-F3E1-494F-8BCF-D2318C6FD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4BF7E0-B4A3-4197-87E5-8E7FA5ACCD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795" y="2324413"/>
            <a:ext cx="4272751" cy="32963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65BF5E-2805-4300-8126-4E29BD1547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9291" y="2324413"/>
            <a:ext cx="4194674" cy="32762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29F027-AFD6-498D-AECD-89EBA2EB8FFE}"/>
              </a:ext>
            </a:extLst>
          </p:cNvPr>
          <p:cNvSpPr txBox="1"/>
          <p:nvPr/>
        </p:nvSpPr>
        <p:spPr>
          <a:xfrm>
            <a:off x="505558" y="483294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omic Sans MS" panose="030F0702030302020204" pitchFamily="66" charset="0"/>
              </a:rPr>
              <a:t>Male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03872E-1734-494A-9060-19BA2FC8A438}"/>
              </a:ext>
            </a:extLst>
          </p:cNvPr>
          <p:cNvSpPr txBox="1"/>
          <p:nvPr/>
        </p:nvSpPr>
        <p:spPr>
          <a:xfrm>
            <a:off x="5071401" y="2767433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omic Sans MS" panose="030F0702030302020204" pitchFamily="66" charset="0"/>
              </a:rPr>
              <a:t>Female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5FDC97-7FD9-4747-895E-62A8ABDB9BA3}"/>
              </a:ext>
            </a:extLst>
          </p:cNvPr>
          <p:cNvSpPr txBox="1"/>
          <p:nvPr/>
        </p:nvSpPr>
        <p:spPr>
          <a:xfrm>
            <a:off x="3593113" y="2749285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White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2C5023-D99A-4286-9FAE-049772566E98}"/>
              </a:ext>
            </a:extLst>
          </p:cNvPr>
          <p:cNvSpPr txBox="1"/>
          <p:nvPr/>
        </p:nvSpPr>
        <p:spPr>
          <a:xfrm>
            <a:off x="7678034" y="477735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Mixed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6C766-3D47-4523-A188-B1BD9EF18E43}"/>
              </a:ext>
            </a:extLst>
          </p:cNvPr>
          <p:cNvSpPr txBox="1"/>
          <p:nvPr/>
        </p:nvSpPr>
        <p:spPr>
          <a:xfrm>
            <a:off x="2416770" y="4962023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Super Rich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DC2252-C13E-4460-BCE0-EEA92407AEAF}"/>
              </a:ext>
            </a:extLst>
          </p:cNvPr>
          <p:cNvSpPr txBox="1"/>
          <p:nvPr/>
        </p:nvSpPr>
        <p:spPr>
          <a:xfrm>
            <a:off x="4778343" y="464827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Upper Middle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B9C352-8DE9-4F25-9F73-7DD2BBC59EB5}"/>
              </a:ext>
            </a:extLst>
          </p:cNvPr>
          <p:cNvSpPr txBox="1"/>
          <p:nvPr/>
        </p:nvSpPr>
        <p:spPr>
          <a:xfrm>
            <a:off x="1510574" y="408545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65+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B2211A-AAFF-4D20-9F99-05B5F8227FF3}"/>
              </a:ext>
            </a:extLst>
          </p:cNvPr>
          <p:cNvSpPr txBox="1"/>
          <p:nvPr/>
        </p:nvSpPr>
        <p:spPr>
          <a:xfrm>
            <a:off x="5469735" y="3482474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55-65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9C396-9951-43AD-87D7-43E603DE5A8D}"/>
              </a:ext>
            </a:extLst>
          </p:cNvPr>
          <p:cNvSpPr txBox="1"/>
          <p:nvPr/>
        </p:nvSpPr>
        <p:spPr>
          <a:xfrm>
            <a:off x="7455794" y="297051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CC"/>
                </a:solidFill>
                <a:latin typeface="Comic Sans MS" panose="030F0702030302020204" pitchFamily="66" charset="0"/>
              </a:rPr>
              <a:t>SUV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630D5C-2E2A-4086-9A63-BDE79ED8A5D6}"/>
              </a:ext>
            </a:extLst>
          </p:cNvPr>
          <p:cNvSpPr txBox="1"/>
          <p:nvPr/>
        </p:nvSpPr>
        <p:spPr>
          <a:xfrm>
            <a:off x="2247231" y="3460952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CC"/>
                </a:solidFill>
                <a:latin typeface="Comic Sans MS" panose="030F0702030302020204" pitchFamily="66" charset="0"/>
              </a:rPr>
              <a:t>Garbage Truck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662442-D9AE-498E-83E3-88E8EC8DFAC8}"/>
              </a:ext>
            </a:extLst>
          </p:cNvPr>
          <p:cNvSpPr txBox="1"/>
          <p:nvPr/>
        </p:nvSpPr>
        <p:spPr>
          <a:xfrm>
            <a:off x="396832" y="254045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No Pet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C28775-0CD3-4D90-9F91-A40AAB6D34BF}"/>
              </a:ext>
            </a:extLst>
          </p:cNvPr>
          <p:cNvSpPr txBox="1"/>
          <p:nvPr/>
        </p:nvSpPr>
        <p:spPr>
          <a:xfrm>
            <a:off x="7188156" y="427894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No Pet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C67C31A-81C7-407C-AFD4-4E4158096E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4581" y="4046902"/>
            <a:ext cx="3607475" cy="254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3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1D7C9-F7E5-4C63-9612-72AABAB1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multi-dimensional fixed effect models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39E17B-B1B8-4F53-BCD3-52546C9360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9329"/>
                <a:ext cx="7886700" cy="5487656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A sets of dummies instead of individual specific intercept.</a:t>
                </a:r>
              </a:p>
              <a:p>
                <a:pPr marL="0" indent="0">
                  <a:buNone/>
                </a:pPr>
                <a:r>
                  <a:rPr lang="en-US" sz="2000" b="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𝑆𝐸𝑋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𝑅𝑎𝑐𝑒</m:t>
                        </m:r>
                      </m:e>
                    </m:d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𝑂𝑐𝑐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 …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…+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" dirty="0"/>
                  <a:t>   		</a:t>
                </a:r>
              </a:p>
              <a:p>
                <a:r>
                  <a:rPr lang="en-US" sz="2000" dirty="0"/>
                  <a:t>Actually implementation of dummies:</a:t>
                </a:r>
              </a:p>
              <a:p>
                <a:pPr marL="0" indent="0">
                  <a:buNone/>
                </a:pPr>
                <a:r>
                  <a:rPr lang="en-US" sz="2000" dirty="0"/>
                  <a:t>   Sex:   </a:t>
                </a:r>
                <a:r>
                  <a:rPr lang="en-US" sz="2000" strike="sngStrike" dirty="0" err="1"/>
                  <a:t>isMale</a:t>
                </a:r>
                <a:r>
                  <a:rPr lang="en-US" sz="2000" dirty="0"/>
                  <a:t>, </a:t>
                </a:r>
                <a:r>
                  <a:rPr lang="en-US" sz="2000" dirty="0" err="1"/>
                  <a:t>isFemale</a:t>
                </a:r>
                <a:r>
                  <a:rPr lang="en-US" sz="2000" dirty="0"/>
                  <a:t>,      Occ:   </a:t>
                </a:r>
                <a:r>
                  <a:rPr lang="en-US" sz="2000" strike="sngStrike" dirty="0"/>
                  <a:t>Famer</a:t>
                </a:r>
                <a:r>
                  <a:rPr lang="en-US" sz="2000" dirty="0"/>
                  <a:t>, Driver, Cleaner, Clerk, …</a:t>
                </a:r>
              </a:p>
              <a:p>
                <a:pPr marL="0" indent="0">
                  <a:buNone/>
                </a:pPr>
                <a:r>
                  <a:rPr lang="en-US" sz="2000" dirty="0"/>
                  <a:t>   Race: </a:t>
                </a:r>
                <a:r>
                  <a:rPr lang="en-US" sz="2000" strike="sngStrike" dirty="0"/>
                  <a:t>White</a:t>
                </a:r>
                <a:r>
                  <a:rPr lang="en-US" sz="2000" dirty="0"/>
                  <a:t>, Black, Indian, Latino, Asian, …</a:t>
                </a:r>
              </a:p>
              <a:p>
                <a:pPr marL="0" indent="0">
                  <a:buNone/>
                </a:pPr>
                <a:r>
                  <a:rPr lang="en-US" sz="200" dirty="0"/>
                  <a:t>		</a:t>
                </a:r>
              </a:p>
              <a:p>
                <a:pPr lvl="4">
                  <a:spcBef>
                    <a:spcPts val="750"/>
                  </a:spcBef>
                  <a:defRPr/>
                </a:pPr>
                <a:endParaRPr kumimoji="0" lang="en-US" sz="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171450" marR="0" lvl="0" indent="-171450" algn="l" defTabSz="685800" rtl="0" eaLnBrk="1" fontAlgn="auto" latinLnBrk="0" hangingPunct="1">
                  <a:lnSpc>
                    <a:spcPct val="9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" panose="020F0502020204030204" pitchFamily="34" charset="0"/>
                  </a:rPr>
                  <a:t>If the number of dummies in a set is </a:t>
                </a:r>
                <a:r>
                  <a:rPr lang="en-US" sz="2000" dirty="0">
                    <a:solidFill>
                      <a:prstClr val="black"/>
                    </a:solidFill>
                  </a:rPr>
                  <a:t>limited, simply add them. </a:t>
                </a:r>
              </a:p>
              <a:p>
                <a:pPr marL="171450" marR="0" lvl="0" indent="-171450" algn="l" defTabSz="685800" rtl="0" eaLnBrk="1" fontAlgn="auto" latinLnBrk="0" hangingPunct="1">
                  <a:lnSpc>
                    <a:spcPct val="9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For large scale problem a within-transformation can be done</a:t>
                </a:r>
              </a:p>
              <a:p>
                <a:pPr lvl="1">
                  <a:spcBef>
                    <a:spcPts val="75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Outcome the same as “de-mean” in FE models, but mathematically complicated, </a:t>
                </a:r>
                <a:r>
                  <a:rPr lang="en-US" sz="2000" dirty="0">
                    <a:solidFill>
                      <a:srgbClr val="FF0000"/>
                    </a:solidFill>
                  </a:rPr>
                  <a:t>SOFTWARE DO THE JOB FOR YOU</a:t>
                </a:r>
                <a:r>
                  <a:rPr lang="en-US" sz="2000" dirty="0">
                    <a:solidFill>
                      <a:prstClr val="black"/>
                    </a:solidFill>
                  </a:rPr>
                  <a:t>!</a:t>
                </a:r>
              </a:p>
              <a:p>
                <a:pPr lvl="3">
                  <a:spcBef>
                    <a:spcPts val="750"/>
                  </a:spcBef>
                  <a:defRPr/>
                </a:pPr>
                <a:endParaRPr lang="en-US" sz="12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Up to need, one can include the </a:t>
                </a:r>
                <a:r>
                  <a:rPr lang="en-US" sz="2000" dirty="0">
                    <a:solidFill>
                      <a:srgbClr val="0070C0"/>
                    </a:solidFill>
                  </a:rPr>
                  <a:t>paired</a:t>
                </a:r>
                <a:r>
                  <a:rPr lang="en-US" sz="2000" dirty="0">
                    <a:solidFill>
                      <a:prstClr val="black"/>
                    </a:solidFill>
                  </a:rPr>
                  <a:t> fixed effect for subset(s) of properties.</a:t>
                </a:r>
              </a:p>
              <a:p>
                <a:pPr lvl="1"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E.g. two sets of fixed effects:</a:t>
                </a:r>
                <a:br>
                  <a:rPr lang="en-US" sz="2000" dirty="0">
                    <a:solidFill>
                      <a:prstClr val="black"/>
                    </a:solidFill>
                  </a:rPr>
                </a:br>
                <a:r>
                  <a:rPr lang="en-US" sz="2000" dirty="0">
                    <a:solidFill>
                      <a:prstClr val="black"/>
                    </a:solidFill>
                  </a:rPr>
                  <a:t>1. </a:t>
                </a:r>
                <a:r>
                  <a:rPr lang="en-US" sz="2000" dirty="0">
                    <a:solidFill>
                      <a:srgbClr val="0070C0"/>
                    </a:solidFill>
                  </a:rPr>
                  <a:t>Race-by-gender</a:t>
                </a:r>
                <a:r>
                  <a:rPr lang="en-US" sz="2000" dirty="0">
                    <a:solidFill>
                      <a:prstClr val="black"/>
                    </a:solidFill>
                  </a:rPr>
                  <a:t>,  and then 2. Occupation</a:t>
                </a:r>
              </a:p>
              <a:p>
                <a:pPr>
                  <a:defRPr/>
                </a:pPr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39E17B-B1B8-4F53-BCD3-52546C9360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9329"/>
                <a:ext cx="7886700" cy="5487656"/>
              </a:xfrm>
              <a:blipFill>
                <a:blip r:embed="rId2"/>
                <a:stretch>
                  <a:fillRect l="-696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B73C39-2642-41BD-BF3A-2D673196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Lecture 5: Multi-dimensional 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7B73B-5001-40CB-B738-8AE1F2909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6" name="Oval 5"/>
          <p:cNvSpPr/>
          <p:nvPr/>
        </p:nvSpPr>
        <p:spPr>
          <a:xfrm>
            <a:off x="1450731" y="1380391"/>
            <a:ext cx="1951892" cy="657071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505807" y="4399084"/>
            <a:ext cx="3965331" cy="42789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0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5477</TotalTime>
  <Words>4759</Words>
  <Application>Microsoft Office PowerPoint</Application>
  <PresentationFormat>On-screen Show (4:3)</PresentationFormat>
  <Paragraphs>498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等线</vt:lpstr>
      <vt:lpstr>等线 Light</vt:lpstr>
      <vt:lpstr>Arial</vt:lpstr>
      <vt:lpstr>Calibri</vt:lpstr>
      <vt:lpstr>Calibri Light</vt:lpstr>
      <vt:lpstr>Cambria Math</vt:lpstr>
      <vt:lpstr>Comic Sans MS</vt:lpstr>
      <vt:lpstr>Franklin Gothic Book</vt:lpstr>
      <vt:lpstr>Symbol</vt:lpstr>
      <vt:lpstr>Tahoma</vt:lpstr>
      <vt:lpstr>Times New Roman</vt:lpstr>
      <vt:lpstr>Verdana</vt:lpstr>
      <vt:lpstr>Wingdings</vt:lpstr>
      <vt:lpstr>Office 主题​​</vt:lpstr>
      <vt:lpstr>PowerPoint Presentation</vt:lpstr>
      <vt:lpstr>Outline of Today</vt:lpstr>
      <vt:lpstr>Multi-dimensional Fixed Effects</vt:lpstr>
      <vt:lpstr>Multi-dimensional Fixed Effects</vt:lpstr>
      <vt:lpstr>Hierarchical fixed effects</vt:lpstr>
      <vt:lpstr>Hierarchical fixed effects</vt:lpstr>
      <vt:lpstr>More complicated cases</vt:lpstr>
      <vt:lpstr>Most often seen example in your future work</vt:lpstr>
      <vt:lpstr>Estimating multi-dimensional fixed effect models</vt:lpstr>
      <vt:lpstr>What you cannot do with multidimensional FEs?</vt:lpstr>
      <vt:lpstr>What you can (and perhaps SHOULD) try</vt:lpstr>
      <vt:lpstr>Outline of Today</vt:lpstr>
      <vt:lpstr>The Authentic Gravity Equation</vt:lpstr>
      <vt:lpstr>The gravity model in international trade</vt:lpstr>
      <vt:lpstr>The gravity model in international trade</vt:lpstr>
      <vt:lpstr>Intuition of distance</vt:lpstr>
      <vt:lpstr>Adding elements to the gravity model</vt:lpstr>
      <vt:lpstr>Elements that you may think of</vt:lpstr>
      <vt:lpstr>Other gravity-like research setup</vt:lpstr>
      <vt:lpstr>“Good enough for empirical use”</vt:lpstr>
      <vt:lpstr>“Good enough for empirical use”</vt:lpstr>
      <vt:lpstr>PowerPoint Presentation</vt:lpstr>
      <vt:lpstr>Estimating gravity model</vt:lpstr>
      <vt:lpstr>Alternative Specification</vt:lpstr>
      <vt:lpstr>Recent approach in estimating the Gravity Model </vt:lpstr>
      <vt:lpstr>Estimating the Gravity Model </vt:lpstr>
      <vt:lpstr>Estimating the Gravity Model </vt:lpstr>
      <vt:lpstr>Problems with log transformation</vt:lpstr>
      <vt:lpstr>Problems with log transformation</vt:lpstr>
      <vt:lpstr>The way out:</vt:lpstr>
      <vt:lpstr>The way out</vt:lpstr>
      <vt:lpstr>Outline of Today</vt:lpstr>
      <vt:lpstr>Brexit and its impact on value-added trade</vt:lpstr>
      <vt:lpstr>“Value-added Export” (VAE)</vt:lpstr>
      <vt:lpstr>Brexit and its impact on value-added trade</vt:lpstr>
      <vt:lpstr>Brexit and its impact on value-added trade</vt:lpstr>
      <vt:lpstr>Brexit and its impact on value-added trade</vt:lpstr>
      <vt:lpstr>Simulation of other scenarios possible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Globalization: Topics and Methods</dc:title>
  <dc:creator>Meowth</dc:creator>
  <cp:lastModifiedBy>X. Ye</cp:lastModifiedBy>
  <cp:revision>529</cp:revision>
  <dcterms:created xsi:type="dcterms:W3CDTF">2019-08-25T11:49:12Z</dcterms:created>
  <dcterms:modified xsi:type="dcterms:W3CDTF">2024-12-09T11:46:45Z</dcterms:modified>
</cp:coreProperties>
</file>