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41" r:id="rId2"/>
    <p:sldId id="358" r:id="rId3"/>
    <p:sldId id="373" r:id="rId4"/>
    <p:sldId id="371" r:id="rId5"/>
    <p:sldId id="374" r:id="rId6"/>
    <p:sldId id="342" r:id="rId7"/>
    <p:sldId id="343" r:id="rId8"/>
    <p:sldId id="344" r:id="rId9"/>
    <p:sldId id="345" r:id="rId10"/>
    <p:sldId id="375" r:id="rId11"/>
    <p:sldId id="346" r:id="rId12"/>
    <p:sldId id="376" r:id="rId13"/>
    <p:sldId id="347" r:id="rId14"/>
    <p:sldId id="372" r:id="rId15"/>
    <p:sldId id="348" r:id="rId16"/>
    <p:sldId id="349" r:id="rId17"/>
    <p:sldId id="351" r:id="rId18"/>
    <p:sldId id="352" r:id="rId19"/>
    <p:sldId id="377" r:id="rId20"/>
    <p:sldId id="378" r:id="rId21"/>
    <p:sldId id="379" r:id="rId22"/>
    <p:sldId id="380" r:id="rId23"/>
    <p:sldId id="381" r:id="rId24"/>
    <p:sldId id="382" r:id="rId25"/>
    <p:sldId id="384" r:id="rId26"/>
    <p:sldId id="383" r:id="rId2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FF"/>
    <a:srgbClr val="008000"/>
    <a:srgbClr val="A38F8A"/>
    <a:srgbClr val="33CC33"/>
    <a:srgbClr val="009900"/>
    <a:srgbClr val="00FF50"/>
    <a:srgbClr val="00C000"/>
    <a:srgbClr val="746DA6"/>
    <a:srgbClr val="E7B9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6391" autoAdjust="0"/>
  </p:normalViewPr>
  <p:slideViewPr>
    <p:cSldViewPr snapToGrid="0">
      <p:cViewPr varScale="1">
        <p:scale>
          <a:sx n="69" d="100"/>
          <a:sy n="69" d="100"/>
        </p:scale>
        <p:origin x="8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4" d="100"/>
          <a:sy n="74" d="100"/>
        </p:scale>
        <p:origin x="2172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EC1A1-D121-4E89-85EB-A6F2E7A86827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69B1F2-1473-46E0-A419-6D123153A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099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091B80-8B9B-43E2-AFA5-01EEC6478AD0}" type="datetimeFigureOut">
              <a:rPr lang="zh-CN" altLang="en-US" smtClean="0"/>
              <a:t>2025/2/4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3B93A-5B58-4F8E-B3BF-F86C7C4F58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889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94EB96-BD71-4F15-9BF4-CB458FA77F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B1185D52-61B4-4393-9344-E7605357A2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55F3CC1-2FB4-406F-95C1-565F0A4765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4C70428-8B0E-477D-A3D2-D61761EFA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Globalization: Topics &amp; Methods. Lecture 1: Migration and the Labor Markets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CED88E-3B5C-403D-8AC2-C6CE61F12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D9BB2-CFE5-4495-A55B-45F8DE8A4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5304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D08587-D9A7-4EDD-AEE2-7BD311642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66871"/>
          </a:xfrm>
        </p:spPr>
        <p:txBody>
          <a:bodyPr/>
          <a:lstStyle>
            <a:lvl1pPr>
              <a:defRPr>
                <a:latin typeface="Calibri Light" panose="020F03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09A2F78-EA4E-4E79-BA61-53166F7C2D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82890"/>
            <a:ext cx="7886700" cy="4894073"/>
          </a:xfrm>
        </p:spPr>
        <p:txBody>
          <a:bodyPr>
            <a:normAutofit/>
          </a:bodyPr>
          <a:lstStyle>
            <a:lvl1pPr>
              <a:spcBef>
                <a:spcPts val="1200"/>
              </a:spcBef>
              <a:defRPr sz="2200">
                <a:latin typeface="Calibri Light" panose="020F0302020204030204" pitchFamily="34" charset="0"/>
                <a:cs typeface="Calibri" panose="020F0502020204030204" pitchFamily="34" charset="0"/>
              </a:defRPr>
            </a:lvl1pPr>
            <a:lvl2pPr>
              <a:spcBef>
                <a:spcPts val="800"/>
              </a:spcBef>
              <a:defRPr sz="2000">
                <a:latin typeface="Calibri Light" panose="020F0302020204030204" pitchFamily="34" charset="0"/>
                <a:cs typeface="Calibri" panose="020F05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  <a:cs typeface="Calibri" panose="020F0502020204030204" pitchFamily="34" charset="0"/>
              </a:defRPr>
            </a:lvl3pPr>
            <a:lvl4pPr>
              <a:defRPr sz="1400">
                <a:latin typeface="Calibri Light" panose="020F0302020204030204" pitchFamily="34" charset="0"/>
                <a:cs typeface="Calibri" panose="020F05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DFDBF78-42C3-4B00-98EB-7083147C6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42817" y="6483348"/>
            <a:ext cx="4486883" cy="365125"/>
          </a:xfr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altLang="zh-CN" dirty="0"/>
              <a:t>Empirical research project for BSc. IB –   Tutorial Week 2                    </a:t>
            </a:r>
            <a:fld id="{374D9BB2-CFE5-4495-A55B-45F8DE8A42A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6883B3E-A7AC-494D-B54C-21C0C4CCB2AE}"/>
              </a:ext>
            </a:extLst>
          </p:cNvPr>
          <p:cNvSpPr txBox="1"/>
          <p:nvPr userDrawn="1"/>
        </p:nvSpPr>
        <p:spPr>
          <a:xfrm>
            <a:off x="7882575" y="43545"/>
            <a:ext cx="1387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i="1" baseline="0" dirty="0">
                <a:solidFill>
                  <a:srgbClr val="FF7C80"/>
                </a:solidFill>
              </a:rPr>
              <a:t>Y</a:t>
            </a:r>
            <a:r>
              <a:rPr lang="en-US" altLang="zh-CN" sz="1400" i="1" baseline="0" dirty="0">
                <a:solidFill>
                  <a:srgbClr val="33CC33"/>
                </a:solidFill>
              </a:rPr>
              <a:t>E</a:t>
            </a:r>
            <a:r>
              <a:rPr lang="en-US" altLang="zh-CN" sz="1400" i="1" baseline="0" dirty="0">
                <a:solidFill>
                  <a:srgbClr val="6699FF"/>
                </a:solidFill>
              </a:rPr>
              <a:t>conomist.nl</a:t>
            </a:r>
            <a:endParaRPr lang="zh-CN" altLang="en-US" sz="1400" i="1" baseline="0" dirty="0">
              <a:solidFill>
                <a:srgbClr val="66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064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E826923D-152E-4D96-B7A4-6DD226580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23F3C02-3CA9-4F03-A099-9365C13121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8FAF62-989D-4C94-B6F3-70CC94F6C6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EB6F7DD-57B9-4D08-BFE8-15700778F9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/>
              <a:t>Globalization: Topics &amp; Methods. Lecture 1: Migration and the Labor Markets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5F03410-0B76-4D43-BC20-1CA354BA2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D9BB2-CFE5-4495-A55B-45F8DE8A42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912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Calibri Light" panose="020F0302020204030204" pitchFamily="34" charset="0"/>
              </a:rPr>
              <a:t>Empirical Research Projects (for Intl. Business)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CC29-8DA8-4921-958F-22822FFD161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354935" y="3789440"/>
            <a:ext cx="24341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Calibri Light" panose="020F0302020204030204" pitchFamily="34" charset="0"/>
                <a:cs typeface="Courier New" panose="02070309020205020404" pitchFamily="49" charset="0"/>
              </a:rPr>
              <a:t>Tutorial Week 1</a:t>
            </a:r>
          </a:p>
        </p:txBody>
      </p:sp>
    </p:spTree>
    <p:extLst>
      <p:ext uri="{BB962C8B-B14F-4D97-AF65-F5344CB8AC3E}">
        <p14:creationId xmlns:p14="http://schemas.microsoft.com/office/powerpoint/2010/main" val="4265005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Discussion 4: Critically Evaluate the RQs briefly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82890"/>
            <a:ext cx="7886700" cy="53233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/>
              <a:t>a. How do MNCs’ subsidiary staffing strategies affect their foreign subsidiary performance?</a:t>
            </a:r>
          </a:p>
          <a:p>
            <a:pPr marL="0" indent="0">
              <a:buNone/>
            </a:pPr>
            <a:r>
              <a:rPr lang="en-US" sz="2600" dirty="0"/>
              <a:t>b. To what extent does host-country experience interact with subsidiary staffing strategies in determining MNCs’ subsidiary performance?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Are they relevant for IB?</a:t>
            </a:r>
            <a:br>
              <a:rPr lang="en-US" sz="2400" dirty="0"/>
            </a:br>
            <a:r>
              <a:rPr lang="en-US" sz="2400" dirty="0"/>
              <a:t>Are they clear enough? Are they too broad or too specific? 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Are they suitable for empirical research, meaning that the related variables are measurable / observable?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Are they feasible for a bachelor’s thesis?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Empirical research project for BSc. IB –   Tutorial Week 2                    </a:t>
            </a:r>
            <a:fld id="{374D9BB2-CFE5-4495-A55B-45F8DE8A42AC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6159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Question 5 – Selection Bias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82890"/>
            <a:ext cx="8401050" cy="5209984"/>
          </a:xfrm>
        </p:spPr>
        <p:txBody>
          <a:bodyPr>
            <a:normAutofit/>
          </a:bodyPr>
          <a:lstStyle/>
          <a:p>
            <a:r>
              <a:rPr lang="en-US" sz="2400" dirty="0"/>
              <a:t>According to the paper by </a:t>
            </a:r>
            <a:r>
              <a:rPr lang="en-US" sz="2400" dirty="0" err="1"/>
              <a:t>Hult</a:t>
            </a:r>
            <a:r>
              <a:rPr lang="en-US" sz="2400" dirty="0"/>
              <a:t> et al. (2008):</a:t>
            </a:r>
          </a:p>
          <a:p>
            <a:pPr lvl="1">
              <a:lnSpc>
                <a:spcPct val="100000"/>
              </a:lnSpc>
            </a:pPr>
            <a:r>
              <a:rPr lang="en-US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“it is important to note while </a:t>
            </a:r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restricting the sample to firms adopting </a:t>
            </a:r>
            <a:b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harmonized standards may introduce selection bias issues</a:t>
            </a:r>
            <a:r>
              <a:rPr lang="en-US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for example, </a:t>
            </a:r>
            <a:br>
              <a:rPr lang="en-US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population of firms that adopt harmonized standards is fundamentally different from those who do not, researchers must interpret the implications </a:t>
            </a:r>
            <a:br>
              <a:rPr lang="en-US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their findings conservatively”.</a:t>
            </a:r>
          </a:p>
          <a:p>
            <a:r>
              <a:rPr lang="en-US" altLang="zh-CN" sz="2400" dirty="0"/>
              <a:t>5.1 What is a </a:t>
            </a:r>
            <a:r>
              <a:rPr lang="en-US" altLang="zh-CN" sz="2400" b="1" i="1" dirty="0">
                <a:solidFill>
                  <a:srgbClr val="FF0000"/>
                </a:solidFill>
              </a:rPr>
              <a:t>selection bias</a:t>
            </a:r>
            <a:r>
              <a:rPr lang="en-US" altLang="zh-CN" sz="2400" dirty="0"/>
              <a:t>?</a:t>
            </a:r>
          </a:p>
          <a:p>
            <a:pPr lvl="1"/>
            <a:r>
              <a:rPr lang="en-US" altLang="zh-CN" sz="1800" dirty="0"/>
              <a:t>The probability a data point is included in the research is </a:t>
            </a:r>
            <a:r>
              <a:rPr lang="en-US" altLang="zh-CN" sz="1800" b="1" dirty="0">
                <a:solidFill>
                  <a:srgbClr val="FF00FF"/>
                </a:solidFill>
              </a:rPr>
              <a:t>not random</a:t>
            </a:r>
            <a:r>
              <a:rPr lang="en-US" altLang="zh-CN" sz="1800" dirty="0"/>
              <a:t>.</a:t>
            </a:r>
          </a:p>
          <a:p>
            <a:pPr lvl="1"/>
            <a:r>
              <a:rPr lang="en-US" altLang="zh-CN" sz="1800" dirty="0"/>
              <a:t>Ends up in a “non-representative” group of the population.</a:t>
            </a:r>
          </a:p>
          <a:p>
            <a:r>
              <a:rPr lang="en-US" altLang="zh-CN" sz="2400" dirty="0"/>
              <a:t>Various causes</a:t>
            </a:r>
          </a:p>
          <a:p>
            <a:pPr lvl="1"/>
            <a:r>
              <a:rPr lang="en-US" altLang="zh-CN" sz="1800" dirty="0"/>
              <a:t>Natural reasons (e.g. survival bias),</a:t>
            </a:r>
          </a:p>
          <a:p>
            <a:pPr lvl="1"/>
            <a:r>
              <a:rPr lang="en-US" altLang="zh-CN" sz="1800" dirty="0"/>
              <a:t>Flawed research design; or on purpose.</a:t>
            </a:r>
          </a:p>
          <a:p>
            <a:pPr lvl="1"/>
            <a:r>
              <a:rPr lang="en-US" altLang="zh-CN" sz="1800" dirty="0"/>
              <a:t>(Also many others…)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/>
              <a:t>Empirical research project for BSc. IB –   Tutorial Week 1                    </a:t>
            </a:r>
            <a:fld id="{374D9BB2-CFE5-4495-A55B-45F8DE8A42AC}" type="slidenum">
              <a:rPr lang="zh-CN" altLang="en-US" smtClean="0"/>
              <a:pPr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02477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Survival bias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82890"/>
            <a:ext cx="7886700" cy="617829"/>
          </a:xfrm>
        </p:spPr>
        <p:txBody>
          <a:bodyPr>
            <a:normAutofit/>
          </a:bodyPr>
          <a:lstStyle/>
          <a:p>
            <a:r>
              <a:rPr lang="en-US" sz="3200" dirty="0"/>
              <a:t>“University Education is useless!”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Empirical research project for BSc. IB –   Tutorial Week 2                    </a:t>
            </a:r>
            <a:fld id="{374D9BB2-CFE5-4495-A55B-45F8DE8A42AC}" type="slidenum">
              <a:rPr lang="zh-CN" altLang="en-US" smtClean="0"/>
              <a:pPr/>
              <a:t>12</a:t>
            </a:fld>
            <a:endParaRPr lang="zh-CN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231" y="1900719"/>
            <a:ext cx="7049077" cy="3979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805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Flawed research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Randomize is important. If not properly randomize, samples may be representative in some sense but may not be representative along some other specific dimensions.</a:t>
            </a:r>
          </a:p>
          <a:p>
            <a:pPr lvl="1"/>
            <a:endParaRPr lang="en-US" dirty="0"/>
          </a:p>
          <a:p>
            <a:r>
              <a:rPr lang="en-US" dirty="0"/>
              <a:t>How many vegetables do people eat every week?</a:t>
            </a:r>
          </a:p>
          <a:p>
            <a:pPr lvl="1"/>
            <a:r>
              <a:rPr lang="en-US" dirty="0"/>
              <a:t>You design a questionnaire and you go to a local farmers’ market on Saturday to ask people there.</a:t>
            </a:r>
          </a:p>
          <a:p>
            <a:endParaRPr lang="en-US" dirty="0"/>
          </a:p>
          <a:p>
            <a:r>
              <a:rPr lang="en-US" dirty="0"/>
              <a:t>Local farmers’ market is mostly for selling fresh vegetables and fruits from local.</a:t>
            </a:r>
          </a:p>
          <a:p>
            <a:r>
              <a:rPr lang="en-US" dirty="0"/>
              <a:t>Customers who visit the farmers market are very likely to eat more vegetable than average population.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/>
              <a:t>Empirical research project for BSc. IB –   Tutorial Week 1                    </a:t>
            </a:r>
            <a:fld id="{374D9BB2-CFE5-4495-A55B-45F8DE8A42AC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2250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Selection Bias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Randomization is usually the key to guarantee representativeness.</a:t>
            </a:r>
          </a:p>
          <a:p>
            <a:pPr lvl="1"/>
            <a:r>
              <a:rPr lang="en-US" dirty="0"/>
              <a:t>But also watch out!</a:t>
            </a:r>
          </a:p>
          <a:p>
            <a:pPr lvl="3"/>
            <a:endParaRPr lang="en-US" dirty="0"/>
          </a:p>
          <a:p>
            <a:r>
              <a:rPr lang="en-US" dirty="0"/>
              <a:t>Select random firms who have reported a profit last year.</a:t>
            </a:r>
          </a:p>
          <a:p>
            <a:pPr lvl="1"/>
            <a:r>
              <a:rPr lang="en-US" dirty="0"/>
              <a:t>Perhaps the sample is representative in firm’s size.</a:t>
            </a:r>
          </a:p>
          <a:p>
            <a:pPr lvl="1"/>
            <a:r>
              <a:rPr lang="en-US" dirty="0"/>
              <a:t>But the subset of loss-making firms is systemically excluded. </a:t>
            </a:r>
          </a:p>
          <a:p>
            <a:pPr lvl="1"/>
            <a:r>
              <a:rPr lang="en-US" dirty="0"/>
              <a:t>Lack of representativeness affects results and conclusions</a:t>
            </a:r>
          </a:p>
          <a:p>
            <a:pPr lvl="1"/>
            <a:endParaRPr lang="en-US" dirty="0"/>
          </a:p>
          <a:p>
            <a:r>
              <a:rPr lang="en-US" dirty="0"/>
              <a:t>Generating a bias on purpose?</a:t>
            </a:r>
          </a:p>
          <a:p>
            <a:r>
              <a:rPr lang="en-US" dirty="0"/>
              <a:t>“Purposeful” selection bias that you may want to watch out:</a:t>
            </a:r>
          </a:p>
          <a:p>
            <a:pPr lvl="1"/>
            <a:r>
              <a:rPr lang="en-US" dirty="0"/>
              <a:t>“Research shows that more than 95% of our employees are happy!”</a:t>
            </a:r>
          </a:p>
          <a:p>
            <a:pPr lvl="1"/>
            <a:r>
              <a:rPr lang="en-US" dirty="0"/>
              <a:t>Watch out for claims like this when you look for jobs!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Empirical research project for BSc. IB –   Tutorial Week 2                    </a:t>
            </a:r>
            <a:fld id="{374D9BB2-CFE5-4495-A55B-45F8DE8A42AC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9569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Question 5.2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82890"/>
            <a:ext cx="7886700" cy="5388074"/>
          </a:xfrm>
        </p:spPr>
        <p:txBody>
          <a:bodyPr>
            <a:normAutofit/>
          </a:bodyPr>
          <a:lstStyle/>
          <a:p>
            <a:r>
              <a:rPr lang="en-US" altLang="zh-CN" dirty="0"/>
              <a:t>How to check statistically the </a:t>
            </a:r>
            <a:r>
              <a:rPr lang="en-US" altLang="zh-CN" dirty="0" err="1"/>
              <a:t>representativity</a:t>
            </a:r>
            <a:r>
              <a:rPr lang="en-US" altLang="zh-CN" dirty="0"/>
              <a:t> of your sample?</a:t>
            </a:r>
          </a:p>
          <a:p>
            <a:pPr lvl="3"/>
            <a:endParaRPr lang="en-US" altLang="zh-CN" sz="1200" dirty="0"/>
          </a:p>
          <a:p>
            <a:r>
              <a:rPr lang="en-US" altLang="zh-CN" sz="2000" dirty="0">
                <a:solidFill>
                  <a:srgbClr val="FF0000"/>
                </a:solidFill>
              </a:rPr>
              <a:t>Whether selected sample differs fundamentally from the others.</a:t>
            </a:r>
          </a:p>
          <a:p>
            <a:pPr lvl="1"/>
            <a:r>
              <a:rPr lang="en-US" altLang="zh-CN" sz="1800" dirty="0"/>
              <a:t>Before moving to statistics, first </a:t>
            </a:r>
            <a:r>
              <a:rPr lang="en-US" altLang="zh-CN" sz="1800" b="1" dirty="0">
                <a:solidFill>
                  <a:srgbClr val="FF0000"/>
                </a:solidFill>
              </a:rPr>
              <a:t>use some common sense</a:t>
            </a:r>
            <a:r>
              <a:rPr lang="en-US" altLang="zh-CN" sz="1800" dirty="0"/>
              <a:t>.</a:t>
            </a:r>
          </a:p>
          <a:p>
            <a:pPr lvl="1"/>
            <a:r>
              <a:rPr lang="en-US" altLang="zh-CN" sz="1800" dirty="0"/>
              <a:t>And then think in IB and/or Economic logic about the sampling strategy.</a:t>
            </a:r>
          </a:p>
          <a:p>
            <a:pPr lvl="3"/>
            <a:endParaRPr lang="en-US" altLang="zh-CN" sz="1000" dirty="0"/>
          </a:p>
          <a:p>
            <a:r>
              <a:rPr lang="en-US" altLang="zh-CN" sz="2000" dirty="0"/>
              <a:t>Select a few key indicators for the comparison, what you may do</a:t>
            </a:r>
          </a:p>
          <a:p>
            <a:pPr lvl="1"/>
            <a:r>
              <a:rPr lang="en-US" altLang="zh-CN" sz="1800" dirty="0"/>
              <a:t>For continuous variables: </a:t>
            </a:r>
            <a:br>
              <a:rPr lang="en-US" altLang="zh-CN" sz="1800" dirty="0"/>
            </a:br>
            <a:r>
              <a:rPr lang="en-US" altLang="zh-CN" sz="1800" dirty="0"/>
              <a:t>Check the difference in the means of sample/population.</a:t>
            </a:r>
          </a:p>
          <a:p>
            <a:pPr lvl="1"/>
            <a:r>
              <a:rPr lang="en-US" altLang="zh-CN" sz="1800" dirty="0"/>
              <a:t>To make statistical inference: t-test, (paired test </a:t>
            </a:r>
            <a:r>
              <a:rPr lang="en-US" altLang="zh-CN" sz="1800" dirty="0" err="1"/>
              <a:t>v.s</a:t>
            </a:r>
            <a:r>
              <a:rPr lang="en-US" altLang="zh-CN" sz="1800" dirty="0"/>
              <a:t>. testing two independent groups, equal or different variance, </a:t>
            </a:r>
            <a:r>
              <a:rPr lang="en-US" altLang="zh-CN" sz="1800" dirty="0" err="1"/>
              <a:t>etc</a:t>
            </a:r>
            <a:r>
              <a:rPr lang="en-US" altLang="zh-CN" sz="1800" dirty="0"/>
              <a:t> </a:t>
            </a:r>
            <a:r>
              <a:rPr lang="en-US" altLang="zh-CN" sz="1800" dirty="0" err="1"/>
              <a:t>etc</a:t>
            </a:r>
            <a:r>
              <a:rPr lang="en-US" altLang="zh-CN" sz="1800" dirty="0"/>
              <a:t>)</a:t>
            </a:r>
          </a:p>
          <a:p>
            <a:pPr lvl="2"/>
            <a:endParaRPr lang="en-US" altLang="zh-CN" sz="100" dirty="0"/>
          </a:p>
          <a:p>
            <a:pPr lvl="1"/>
            <a:endParaRPr lang="en-US" altLang="zh-CN" sz="500" dirty="0"/>
          </a:p>
          <a:p>
            <a:pPr lvl="1"/>
            <a:r>
              <a:rPr lang="en-US" altLang="zh-CN" sz="1800" dirty="0"/>
              <a:t>Compare the distributions for categorical variables:</a:t>
            </a:r>
            <a:br>
              <a:rPr lang="en-US" altLang="zh-CN" sz="1800" dirty="0"/>
            </a:br>
            <a:r>
              <a:rPr lang="en-US" altLang="zh-CN" sz="1800" dirty="0"/>
              <a:t>e.g. Employment = {	'Public Sector', 'Private Firms', </a:t>
            </a:r>
            <a:br>
              <a:rPr lang="en-US" altLang="zh-CN" sz="1800" dirty="0"/>
            </a:br>
            <a:r>
              <a:rPr lang="en-US" altLang="zh-CN" sz="1800" dirty="0"/>
              <a:t>				'Self-employed', 'Unemployed‘   }</a:t>
            </a:r>
          </a:p>
          <a:p>
            <a:pPr lvl="1"/>
            <a:r>
              <a:rPr lang="en-US" altLang="zh-CN" sz="1800" dirty="0"/>
              <a:t>Chi-2 test</a:t>
            </a:r>
            <a:br>
              <a:rPr lang="en-US" altLang="zh-CN" sz="1800" dirty="0"/>
            </a:br>
            <a:endParaRPr lang="en-US" altLang="zh-CN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/>
              <a:t>Empirical research project for BSc. IB –   Tutorial Week 1                    </a:t>
            </a:r>
            <a:fld id="{374D9BB2-CFE5-4495-A55B-45F8DE8A42AC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98514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8">
            <a:extLst>
              <a:ext uri="{FF2B5EF4-FFF2-40B4-BE49-F238E27FC236}">
                <a16:creationId xmlns:a16="http://schemas.microsoft.com/office/drawing/2014/main" id="{CD18F577-7C18-4FA8-9C8B-E8F9DBBCF686}"/>
              </a:ext>
            </a:extLst>
          </p:cNvPr>
          <p:cNvSpPr/>
          <p:nvPr/>
        </p:nvSpPr>
        <p:spPr>
          <a:xfrm>
            <a:off x="901699" y="1892297"/>
            <a:ext cx="7431809" cy="840511"/>
          </a:xfrm>
          <a:custGeom>
            <a:avLst/>
            <a:gdLst>
              <a:gd name="connsiteX0" fmla="*/ 6940550 w 7245350"/>
              <a:gd name="connsiteY0" fmla="*/ 0 h 736600"/>
              <a:gd name="connsiteX1" fmla="*/ 7245350 w 7245350"/>
              <a:gd name="connsiteY1" fmla="*/ 0 h 736600"/>
              <a:gd name="connsiteX2" fmla="*/ 7245350 w 7245350"/>
              <a:gd name="connsiteY2" fmla="*/ 254000 h 736600"/>
              <a:gd name="connsiteX3" fmla="*/ 7245350 w 7245350"/>
              <a:gd name="connsiteY3" fmla="*/ 488950 h 736600"/>
              <a:gd name="connsiteX4" fmla="*/ 6032500 w 7245350"/>
              <a:gd name="connsiteY4" fmla="*/ 488950 h 736600"/>
              <a:gd name="connsiteX5" fmla="*/ 6032500 w 7245350"/>
              <a:gd name="connsiteY5" fmla="*/ 736600 h 736600"/>
              <a:gd name="connsiteX6" fmla="*/ 63500 w 7245350"/>
              <a:gd name="connsiteY6" fmla="*/ 736600 h 736600"/>
              <a:gd name="connsiteX7" fmla="*/ 0 w 7245350"/>
              <a:gd name="connsiteY7" fmla="*/ 736600 h 736600"/>
              <a:gd name="connsiteX8" fmla="*/ 0 w 7245350"/>
              <a:gd name="connsiteY8" fmla="*/ 254000 h 736600"/>
              <a:gd name="connsiteX9" fmla="*/ 6940550 w 7245350"/>
              <a:gd name="connsiteY9" fmla="*/ 254000 h 736600"/>
              <a:gd name="connsiteX10" fmla="*/ 6940550 w 7245350"/>
              <a:gd name="connsiteY10" fmla="*/ 0 h 73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245350" h="736600">
                <a:moveTo>
                  <a:pt x="6940550" y="0"/>
                </a:moveTo>
                <a:lnTo>
                  <a:pt x="7245350" y="0"/>
                </a:lnTo>
                <a:lnTo>
                  <a:pt x="7245350" y="254000"/>
                </a:lnTo>
                <a:lnTo>
                  <a:pt x="7245350" y="488950"/>
                </a:lnTo>
                <a:lnTo>
                  <a:pt x="6032500" y="488950"/>
                </a:lnTo>
                <a:lnTo>
                  <a:pt x="6032500" y="736600"/>
                </a:lnTo>
                <a:lnTo>
                  <a:pt x="63500" y="736600"/>
                </a:lnTo>
                <a:lnTo>
                  <a:pt x="0" y="736600"/>
                </a:lnTo>
                <a:lnTo>
                  <a:pt x="0" y="254000"/>
                </a:lnTo>
                <a:lnTo>
                  <a:pt x="6940550" y="254000"/>
                </a:lnTo>
                <a:lnTo>
                  <a:pt x="6940550" y="0"/>
                </a:lnTo>
                <a:close/>
              </a:path>
            </a:pathLst>
          </a:custGeom>
          <a:solidFill>
            <a:srgbClr val="FFFF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组合 11">
            <a:extLst>
              <a:ext uri="{FF2B5EF4-FFF2-40B4-BE49-F238E27FC236}">
                <a16:creationId xmlns:a16="http://schemas.microsoft.com/office/drawing/2014/main" id="{2A9EE294-552D-490D-8F45-D4EBFA80C700}"/>
              </a:ext>
            </a:extLst>
          </p:cNvPr>
          <p:cNvGrpSpPr/>
          <p:nvPr/>
        </p:nvGrpSpPr>
        <p:grpSpPr>
          <a:xfrm>
            <a:off x="1820091" y="2313130"/>
            <a:ext cx="5226180" cy="456484"/>
            <a:chOff x="1820091" y="2520950"/>
            <a:chExt cx="5095059" cy="400050"/>
          </a:xfrm>
        </p:grpSpPr>
        <p:sp>
          <p:nvSpPr>
            <p:cNvPr id="7" name="椭圆 9">
              <a:extLst>
                <a:ext uri="{FF2B5EF4-FFF2-40B4-BE49-F238E27FC236}">
                  <a16:creationId xmlns:a16="http://schemas.microsoft.com/office/drawing/2014/main" id="{6F94F122-1B3E-4AE7-A8D6-A221D8C49A99}"/>
                </a:ext>
              </a:extLst>
            </p:cNvPr>
            <p:cNvSpPr/>
            <p:nvPr/>
          </p:nvSpPr>
          <p:spPr>
            <a:xfrm>
              <a:off x="1820091" y="2520950"/>
              <a:ext cx="1443809" cy="40005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椭圆 10">
              <a:extLst>
                <a:ext uri="{FF2B5EF4-FFF2-40B4-BE49-F238E27FC236}">
                  <a16:creationId xmlns:a16="http://schemas.microsoft.com/office/drawing/2014/main" id="{70984E42-5F66-4517-BDA6-94DBBB19AFBE}"/>
                </a:ext>
              </a:extLst>
            </p:cNvPr>
            <p:cNvSpPr/>
            <p:nvPr/>
          </p:nvSpPr>
          <p:spPr>
            <a:xfrm>
              <a:off x="4953000" y="2520950"/>
              <a:ext cx="1962150" cy="40005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Question 5.2 – Methods for doing such t-test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750"/>
              </a:spcBef>
            </a:pPr>
            <a:r>
              <a:rPr lang="en-US" altLang="zh-CN" sz="2000" dirty="0">
                <a:solidFill>
                  <a:prstClr val="black"/>
                </a:solidFill>
                <a:cs typeface="+mn-cs"/>
              </a:rPr>
              <a:t>Du, </a:t>
            </a:r>
            <a:r>
              <a:rPr lang="en-US" altLang="zh-CN" sz="2000" dirty="0" err="1">
                <a:solidFill>
                  <a:prstClr val="black"/>
                </a:solidFill>
                <a:cs typeface="+mn-cs"/>
              </a:rPr>
              <a:t>Deloof</a:t>
            </a:r>
            <a:r>
              <a:rPr lang="en-US" altLang="zh-CN" sz="2000" dirty="0">
                <a:solidFill>
                  <a:prstClr val="black"/>
                </a:solidFill>
                <a:cs typeface="+mn-cs"/>
              </a:rPr>
              <a:t> and </a:t>
            </a:r>
            <a:r>
              <a:rPr lang="en-US" altLang="zh-CN" sz="2000" dirty="0" err="1">
                <a:solidFill>
                  <a:prstClr val="black"/>
                </a:solidFill>
                <a:cs typeface="+mn-cs"/>
              </a:rPr>
              <a:t>Jorissen</a:t>
            </a:r>
            <a:r>
              <a:rPr lang="en-US" altLang="zh-CN" sz="2000" dirty="0">
                <a:solidFill>
                  <a:prstClr val="black"/>
                </a:solidFill>
                <a:cs typeface="+mn-cs"/>
              </a:rPr>
              <a:t> (2015: 174): </a:t>
            </a:r>
            <a:br>
              <a:rPr lang="en-US" altLang="zh-CN" sz="2000" dirty="0">
                <a:solidFill>
                  <a:prstClr val="black"/>
                </a:solidFill>
                <a:cs typeface="+mn-cs"/>
              </a:rPr>
            </a:br>
            <a:r>
              <a:rPr lang="en-US" altLang="zh-CN" sz="1700" dirty="0">
                <a:solidFill>
                  <a:srgbClr val="0033CC"/>
                </a:solidFill>
                <a:latin typeface="Calibri" panose="020F0502020204030204" pitchFamily="34" charset="0"/>
                <a:cs typeface="+mn-cs"/>
              </a:rPr>
              <a:t>“We design the questionnaire [...] In the initial questionnaire survey (conducted December 2008) and three follow-ups, 87 (21%) questionnaires are returned [...] We check the nonresponse bias by comparing the size, industry, and headquarters country of our respondent subsidiaries with the research population. Results from a t-test show that, on average, the size of our respondent subsidiaries is not significantly different from that of the research population (t = .73, p= .46).” </a:t>
            </a:r>
            <a:endParaRPr lang="zh-CN" altLang="zh-CN" sz="1700" dirty="0">
              <a:solidFill>
                <a:srgbClr val="0033CC"/>
              </a:solidFill>
              <a:latin typeface="Calibri" panose="020F0502020204030204" pitchFamily="34" charset="0"/>
              <a:cs typeface="+mn-cs"/>
            </a:endParaRPr>
          </a:p>
          <a:p>
            <a:r>
              <a:rPr lang="en-GB" sz="2000" dirty="0" err="1"/>
              <a:t>Hult</a:t>
            </a:r>
            <a:r>
              <a:rPr lang="en-GB" sz="2000" dirty="0"/>
              <a:t> et al.:</a:t>
            </a:r>
            <a:r>
              <a:rPr lang="en-US" sz="1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firms that adopt harmonized standards is fundamentally</a:t>
            </a:r>
            <a:br>
              <a:rPr lang="en-US" sz="1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different from those who do not</a:t>
            </a:r>
            <a:endParaRPr lang="en-GB" sz="18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000" dirty="0"/>
              <a:t>What is the difference with the </a:t>
            </a:r>
            <a:r>
              <a:rPr lang="en-US" altLang="zh-CN" sz="2000" dirty="0" err="1"/>
              <a:t>Hult</a:t>
            </a:r>
            <a:r>
              <a:rPr lang="en-US" altLang="zh-CN" sz="2000" dirty="0"/>
              <a:t> </a:t>
            </a:r>
            <a:r>
              <a:rPr lang="en-US" altLang="zh-CN" sz="2000" i="1" dirty="0"/>
              <a:t>et al</a:t>
            </a:r>
            <a:r>
              <a:rPr lang="en-US" altLang="zh-CN" sz="2000" dirty="0"/>
              <a:t>. (2008) approach? </a:t>
            </a:r>
            <a:br>
              <a:rPr lang="en-US" altLang="zh-CN" sz="2000" dirty="0"/>
            </a:br>
            <a:r>
              <a:rPr lang="en-US" altLang="zh-CN" sz="2000" dirty="0"/>
              <a:t>Evaluate the difference.</a:t>
            </a:r>
            <a:endParaRPr lang="zh-CN" altLang="zh-CN" sz="2000" dirty="0"/>
          </a:p>
          <a:p>
            <a:pPr lvl="1"/>
            <a:r>
              <a:rPr lang="en-US" altLang="zh-CN" dirty="0" err="1"/>
              <a:t>Hult</a:t>
            </a:r>
            <a:r>
              <a:rPr lang="en-US" altLang="zh-CN" dirty="0"/>
              <a:t> </a:t>
            </a:r>
            <a:r>
              <a:rPr lang="en-US" altLang="zh-CN" i="1" dirty="0"/>
              <a:t>et al</a:t>
            </a:r>
            <a:r>
              <a:rPr lang="en-US" altLang="zh-CN" dirty="0"/>
              <a:t>.</a:t>
            </a:r>
            <a:r>
              <a:rPr lang="en-GB" dirty="0"/>
              <a:t> “compare with the </a:t>
            </a:r>
            <a:r>
              <a:rPr lang="en-GB" b="1" dirty="0"/>
              <a:t>subgroup that is not in the research</a:t>
            </a:r>
            <a:r>
              <a:rPr lang="en-GB" dirty="0"/>
              <a:t>.”</a:t>
            </a:r>
          </a:p>
          <a:p>
            <a:pPr lvl="2"/>
            <a:endParaRPr lang="en-GB" dirty="0"/>
          </a:p>
          <a:p>
            <a:r>
              <a:rPr lang="en-GB" dirty="0"/>
              <a:t>The method from </a:t>
            </a:r>
            <a:r>
              <a:rPr lang="en-GB" dirty="0" err="1"/>
              <a:t>Hult</a:t>
            </a:r>
            <a:r>
              <a:rPr lang="en-GB" dirty="0"/>
              <a:t> et al more favourable. </a:t>
            </a:r>
          </a:p>
          <a:p>
            <a:pPr lvl="1"/>
            <a:r>
              <a:rPr lang="en-US" dirty="0"/>
              <a:t>Adding the Rich into the Poor makes the average closer to the Rich…</a:t>
            </a:r>
            <a:endParaRPr lang="en-GB" dirty="0"/>
          </a:p>
          <a:p>
            <a:pPr marL="342900" lvl="1" indent="0">
              <a:buNone/>
            </a:pPr>
            <a:endParaRPr lang="en-GB" altLang="zh-CN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/>
              <a:t>Empirical research project for BSc. IB –   Tutorial Week 1                    </a:t>
            </a:r>
            <a:fld id="{374D9BB2-CFE5-4495-A55B-45F8DE8A42AC}" type="slidenum">
              <a:rPr lang="zh-CN" altLang="en-US" smtClean="0"/>
              <a:pPr/>
              <a:t>16</a:t>
            </a:fld>
            <a:endParaRPr lang="zh-CN" alt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2834893" y="3309587"/>
            <a:ext cx="3039291" cy="601405"/>
            <a:chOff x="2834893" y="3309587"/>
            <a:chExt cx="3039291" cy="601405"/>
          </a:xfrm>
        </p:grpSpPr>
        <p:sp>
          <p:nvSpPr>
            <p:cNvPr id="10" name="Rounded Rectangle 9"/>
            <p:cNvSpPr/>
            <p:nvPr/>
          </p:nvSpPr>
          <p:spPr>
            <a:xfrm>
              <a:off x="2834893" y="3309587"/>
              <a:ext cx="3039291" cy="277602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405558" y="3633390"/>
              <a:ext cx="2106967" cy="277602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9643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Question 5.2 – Methods for doing such t-test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82890"/>
            <a:ext cx="7886700" cy="4894073"/>
          </a:xfrm>
        </p:spPr>
        <p:txBody>
          <a:bodyPr>
            <a:normAutofit/>
          </a:bodyPr>
          <a:lstStyle/>
          <a:p>
            <a:pPr marL="400050" indent="-285750" algn="just">
              <a:spcBef>
                <a:spcPts val="0"/>
              </a:spcBef>
              <a:spcAft>
                <a:spcPts val="800"/>
              </a:spcAft>
            </a:pPr>
            <a:r>
              <a:rPr lang="en-US" kern="150" dirty="0">
                <a:ea typeface="SimSun" panose="02010600030101010101" pitchFamily="2" charset="-122"/>
                <a:cs typeface="Mangal" panose="02040503050203030202" pitchFamily="18" charset="0"/>
              </a:rPr>
              <a:t>Du, et al (2015): comparing a sub-sample to the whole research population (e.g. comparing group A to A+B). </a:t>
            </a:r>
          </a:p>
          <a:p>
            <a:pPr marL="400050" indent="-285750" algn="just">
              <a:spcBef>
                <a:spcPts val="0"/>
              </a:spcBef>
              <a:spcAft>
                <a:spcPts val="800"/>
              </a:spcAft>
            </a:pPr>
            <a:r>
              <a:rPr lang="en-US" kern="150" dirty="0" err="1">
                <a:ea typeface="SimSun" panose="02010600030101010101" pitchFamily="2" charset="-122"/>
                <a:cs typeface="Mangal" panose="02040503050203030202" pitchFamily="18" charset="0"/>
              </a:rPr>
              <a:t>Hult</a:t>
            </a:r>
            <a:r>
              <a:rPr lang="en-US" kern="150" dirty="0">
                <a:ea typeface="SimSun" panose="02010600030101010101" pitchFamily="2" charset="-122"/>
                <a:cs typeface="Mangal" panose="02040503050203030202" pitchFamily="18" charset="0"/>
              </a:rPr>
              <a:t> et al. (2008): comparing the two sub-samples, not with population (e.g. comparing group A and B)</a:t>
            </a:r>
          </a:p>
          <a:p>
            <a:pPr marL="1085850" lvl="2" indent="-285750" algn="just">
              <a:spcBef>
                <a:spcPts val="0"/>
              </a:spcBef>
              <a:spcAft>
                <a:spcPts val="800"/>
              </a:spcAft>
            </a:pPr>
            <a:endParaRPr lang="en-US" kern="150" dirty="0">
              <a:ea typeface="SimSun" panose="02010600030101010101" pitchFamily="2" charset="-122"/>
              <a:cs typeface="Mangal" panose="02040503050203030202" pitchFamily="18" charset="0"/>
            </a:endParaRPr>
          </a:p>
          <a:p>
            <a:pPr marL="400050" indent="-285750" algn="just">
              <a:spcBef>
                <a:spcPts val="0"/>
              </a:spcBef>
              <a:spcAft>
                <a:spcPts val="800"/>
              </a:spcAft>
            </a:pPr>
            <a:r>
              <a:rPr lang="en-US" kern="150" dirty="0">
                <a:ea typeface="SimSun" panose="02010600030101010101" pitchFamily="2" charset="-122"/>
                <a:cs typeface="Mangal" panose="02040503050203030202" pitchFamily="18" charset="0"/>
              </a:rPr>
              <a:t>Comparing the two samples is preferred. </a:t>
            </a:r>
          </a:p>
          <a:p>
            <a:pPr marL="857250" lvl="1" indent="-285750">
              <a:spcBef>
                <a:spcPts val="0"/>
              </a:spcBef>
              <a:spcAft>
                <a:spcPts val="800"/>
              </a:spcAft>
            </a:pPr>
            <a:r>
              <a:rPr lang="en-US" kern="150" dirty="0">
                <a:ea typeface="SimSun" panose="02010600030101010101" pitchFamily="2" charset="-122"/>
                <a:cs typeface="Mangal" panose="02040503050203030202" pitchFamily="18" charset="0"/>
              </a:rPr>
              <a:t>The characteristics of A influences the characteristics of A+B, so</a:t>
            </a:r>
          </a:p>
          <a:p>
            <a:pPr marL="857250" lvl="1" indent="-285750">
              <a:spcBef>
                <a:spcPts val="0"/>
              </a:spcBef>
              <a:spcAft>
                <a:spcPts val="800"/>
              </a:spcAft>
            </a:pPr>
            <a:r>
              <a:rPr lang="en-US" kern="150" dirty="0">
                <a:ea typeface="SimSun" panose="02010600030101010101" pitchFamily="2" charset="-122"/>
                <a:cs typeface="Mangal" panose="02040503050203030202" pitchFamily="18" charset="0"/>
              </a:rPr>
              <a:t>A is clearly closer with A+B, than with B…</a:t>
            </a:r>
          </a:p>
          <a:p>
            <a:pPr marL="857250" lvl="1" indent="-285750">
              <a:spcBef>
                <a:spcPts val="0"/>
              </a:spcBef>
              <a:spcAft>
                <a:spcPts val="800"/>
              </a:spcAft>
            </a:pPr>
            <a:r>
              <a:rPr lang="en-US" kern="150" dirty="0">
                <a:ea typeface="SimSun" panose="02010600030101010101" pitchFamily="2" charset="-122"/>
                <a:cs typeface="Mangal" panose="02040503050203030202" pitchFamily="18" charset="0"/>
              </a:rPr>
              <a:t>It is therefore easier to conclude that sample A is representative by comparing to A+B, but this can be an illusion.</a:t>
            </a:r>
          </a:p>
          <a:p>
            <a:pPr marL="2228850" lvl="5" indent="-285750">
              <a:spcBef>
                <a:spcPts val="0"/>
              </a:spcBef>
              <a:spcAft>
                <a:spcPts val="800"/>
              </a:spcAft>
            </a:pPr>
            <a:endParaRPr lang="en-US" kern="150" dirty="0">
              <a:ea typeface="SimSun" panose="02010600030101010101" pitchFamily="2" charset="-122"/>
              <a:cs typeface="Mangal" panose="02040503050203030202" pitchFamily="18" charset="0"/>
            </a:endParaRPr>
          </a:p>
          <a:p>
            <a:pPr marL="514350" indent="-285750" algn="just">
              <a:spcBef>
                <a:spcPts val="0"/>
              </a:spcBef>
              <a:spcAft>
                <a:spcPts val="800"/>
              </a:spcAft>
            </a:pPr>
            <a:r>
              <a:rPr lang="en-US" kern="150" dirty="0">
                <a:ea typeface="SimSun" panose="02010600030101010101" pitchFamily="2" charset="-122"/>
                <a:cs typeface="Mangal" panose="02040503050203030202" pitchFamily="18" charset="0"/>
              </a:rPr>
              <a:t>Comparing to the entire population including your sample is OK, when the sample is small compared to the population. If so, its influence on the population characteristics is negligible</a:t>
            </a:r>
            <a:endParaRPr lang="nl-NL" kern="150" dirty="0">
              <a:ea typeface="SimSun" panose="02010600030101010101" pitchFamily="2" charset="-122"/>
              <a:cs typeface="Mangal" panose="02040503050203030202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/>
              <a:t>Empirical research project for BSc. IB –   Tutorial Week 1                    </a:t>
            </a:r>
            <a:fld id="{374D9BB2-CFE5-4495-A55B-45F8DE8A42AC}" type="slidenum">
              <a:rPr lang="zh-CN" altLang="en-US" smtClean="0"/>
              <a:pPr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055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5.3 making wrong comparisons…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750"/>
              </a:spcBef>
              <a:buNone/>
            </a:pPr>
            <a:r>
              <a:rPr lang="en-US" sz="1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“More people were killed by airplanes last year than in 1910.”</a:t>
            </a:r>
          </a:p>
          <a:p>
            <a:pPr lvl="1"/>
            <a:r>
              <a:rPr lang="en-US" dirty="0"/>
              <a:t>There is simply much more air traffic.</a:t>
            </a:r>
          </a:p>
          <a:p>
            <a:pPr lvl="1"/>
            <a:endParaRPr lang="en-US" dirty="0"/>
          </a:p>
          <a:p>
            <a:pPr marL="0" indent="0">
              <a:lnSpc>
                <a:spcPct val="100000"/>
              </a:lnSpc>
              <a:spcBef>
                <a:spcPts val="750"/>
              </a:spcBef>
              <a:buNone/>
            </a:pPr>
            <a:r>
              <a:rPr lang="en-US" sz="1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 “The death rate in the Navy during the Spanish-American war was nine per thousand. For civilians in New York City during the same period it was sixteen per thousand.”</a:t>
            </a:r>
          </a:p>
          <a:p>
            <a:pPr lvl="1"/>
            <a:r>
              <a:rPr lang="en-US" dirty="0"/>
              <a:t>The military is made up mainly of young men</a:t>
            </a:r>
            <a:br>
              <a:rPr lang="en-US" dirty="0"/>
            </a:br>
            <a:r>
              <a:rPr lang="en-US" dirty="0"/>
              <a:t>and they are among the best in health in the </a:t>
            </a:r>
            <a:br>
              <a:rPr lang="en-US" dirty="0"/>
            </a:br>
            <a:r>
              <a:rPr lang="en-US" dirty="0"/>
              <a:t>whole population. </a:t>
            </a:r>
          </a:p>
          <a:p>
            <a:pPr lvl="1"/>
            <a:r>
              <a:rPr lang="en-US" dirty="0"/>
              <a:t>A civilian population includes infants, the old, </a:t>
            </a:r>
            <a:br>
              <a:rPr lang="en-US" dirty="0"/>
            </a:br>
            <a:r>
              <a:rPr lang="en-US" dirty="0"/>
              <a:t>and the ill, all of whom have a higher death</a:t>
            </a:r>
            <a:br>
              <a:rPr lang="en-US" dirty="0"/>
            </a:br>
            <a:r>
              <a:rPr lang="en-US" dirty="0"/>
              <a:t>rate wherever they are. </a:t>
            </a:r>
          </a:p>
          <a:p>
            <a:pPr lvl="1"/>
            <a:r>
              <a:rPr lang="en-US" dirty="0"/>
              <a:t>These figures do not at all prove that being </a:t>
            </a:r>
            <a:br>
              <a:rPr lang="en-US" dirty="0"/>
            </a:br>
            <a:r>
              <a:rPr lang="en-US" dirty="0"/>
              <a:t>in the navy will make you live longer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/>
              <a:t>Empirical research project for BSc. IB –   Tutorial Week 1                    </a:t>
            </a:r>
            <a:fld id="{374D9BB2-CFE5-4495-A55B-45F8DE8A42AC}" type="slidenum">
              <a:rPr lang="zh-CN" altLang="en-US" smtClean="0"/>
              <a:pPr/>
              <a:t>18</a:t>
            </a:fld>
            <a:endParaRPr lang="zh-CN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B4D18A-75A0-4BB9-9DF2-584447E4BE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5518" y="3288935"/>
            <a:ext cx="2917200" cy="288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903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 Types of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/>
              <a:t>Have a look at pages 1325-26 where the variables introduced in the model are described. With the information provided on pages 1325-26, answer the following questions: </a:t>
            </a:r>
          </a:p>
          <a:p>
            <a:endParaRPr lang="en-US" dirty="0"/>
          </a:p>
          <a:p>
            <a:r>
              <a:rPr lang="en-US" dirty="0"/>
              <a:t>Which variables in the analysis are </a:t>
            </a:r>
            <a:r>
              <a:rPr lang="en-US" i="1" dirty="0"/>
              <a:t>dichotomous</a:t>
            </a:r>
            <a:r>
              <a:rPr lang="en-US" dirty="0"/>
              <a:t> or </a:t>
            </a:r>
            <a:r>
              <a:rPr lang="en-US" i="1" dirty="0"/>
              <a:t>dummy</a:t>
            </a:r>
            <a:r>
              <a:rPr lang="en-US" dirty="0"/>
              <a:t> variables? Define the category that takes a value equal to 1. </a:t>
            </a:r>
          </a:p>
          <a:p>
            <a:endParaRPr lang="en-US" dirty="0"/>
          </a:p>
          <a:p>
            <a:r>
              <a:rPr lang="en-US" dirty="0"/>
              <a:t>Which variables are </a:t>
            </a:r>
            <a:r>
              <a:rPr lang="en-US" i="1" dirty="0"/>
              <a:t>continuous variables</a:t>
            </a:r>
            <a:r>
              <a:rPr lang="en-US" dirty="0"/>
              <a:t>?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Empirical research project for BSc. IB –   Tutorial Week 2                    </a:t>
            </a:r>
            <a:fld id="{374D9BB2-CFE5-4495-A55B-45F8DE8A42AC}" type="slidenum">
              <a:rPr lang="zh-CN" altLang="en-US" smtClean="0"/>
              <a:pPr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0234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31997"/>
            <a:ext cx="7886700" cy="5180880"/>
          </a:xfrm>
        </p:spPr>
        <p:txBody>
          <a:bodyPr>
            <a:normAutofit/>
          </a:bodyPr>
          <a:lstStyle/>
          <a:p>
            <a:r>
              <a:rPr lang="en-US" dirty="0" err="1"/>
              <a:t>Xianjia</a:t>
            </a:r>
            <a:r>
              <a:rPr lang="en-US" dirty="0"/>
              <a:t> Ye</a:t>
            </a:r>
          </a:p>
          <a:p>
            <a:pPr lvl="1"/>
            <a:r>
              <a:rPr lang="en-US" sz="1800" dirty="0"/>
              <a:t>Assistant Professor in Groningen Growth and Development Center</a:t>
            </a:r>
          </a:p>
          <a:p>
            <a:pPr lvl="1"/>
            <a:r>
              <a:rPr lang="en-US" sz="1800" dirty="0"/>
              <a:t>From China, did PhD in the Netherlands.</a:t>
            </a:r>
          </a:p>
          <a:p>
            <a:pPr lvl="1"/>
            <a:r>
              <a:rPr lang="en-US" sz="1800" dirty="0"/>
              <a:t>Worked before in Utrecht University (and still lives there)</a:t>
            </a:r>
          </a:p>
          <a:p>
            <a:pPr lvl="6"/>
            <a:endParaRPr lang="en-US" sz="400" dirty="0"/>
          </a:p>
          <a:p>
            <a:r>
              <a:rPr lang="en-US" sz="2000" dirty="0"/>
              <a:t>My E-mail: </a:t>
            </a:r>
            <a:r>
              <a:rPr 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x.ye@rug.nl</a:t>
            </a:r>
          </a:p>
          <a:p>
            <a:r>
              <a:rPr lang="en-US" sz="2000" dirty="0"/>
              <a:t>For administrative matters:</a:t>
            </a:r>
          </a:p>
          <a:p>
            <a:pPr lvl="1"/>
            <a:r>
              <a:rPr lang="en-US" sz="1800" dirty="0"/>
              <a:t>Secretary: </a:t>
            </a:r>
            <a:r>
              <a:rPr lang="en-US" sz="18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gem.feb@rug.nl</a:t>
            </a:r>
          </a:p>
          <a:p>
            <a:pPr lvl="1"/>
            <a:r>
              <a:rPr lang="en-US" sz="1800" dirty="0">
                <a:cs typeface="Courier New" panose="02070309020205020404" pitchFamily="49" charset="0"/>
              </a:rPr>
              <a:t>Lecturer &amp; Coordinator (Prof. </a:t>
            </a:r>
            <a:r>
              <a:rPr lang="en-US" sz="1800" dirty="0" err="1">
                <a:cs typeface="Courier New" panose="02070309020205020404" pitchFamily="49" charset="0"/>
              </a:rPr>
              <a:t>Eda</a:t>
            </a:r>
            <a:r>
              <a:rPr lang="en-US" sz="1800" dirty="0">
                <a:cs typeface="Courier New" panose="02070309020205020404" pitchFamily="49" charset="0"/>
              </a:rPr>
              <a:t> Aral-</a:t>
            </a:r>
            <a:r>
              <a:rPr lang="en-US" sz="1800" dirty="0" err="1">
                <a:cs typeface="Courier New" panose="02070309020205020404" pitchFamily="49" charset="0"/>
              </a:rPr>
              <a:t>Kilic</a:t>
            </a:r>
            <a:r>
              <a:rPr lang="en-US" sz="1800" dirty="0">
                <a:cs typeface="Courier New" panose="02070309020205020404" pitchFamily="49" charset="0"/>
              </a:rPr>
              <a:t>): </a:t>
            </a:r>
            <a:r>
              <a:rPr lang="en-US" sz="18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e.aral.kilic@rug.nl</a:t>
            </a:r>
          </a:p>
          <a:p>
            <a:endParaRPr lang="en-US" sz="2000" dirty="0">
              <a:cs typeface="Courier New" panose="02070309020205020404" pitchFamily="49" charset="0"/>
            </a:endParaRPr>
          </a:p>
          <a:p>
            <a:r>
              <a:rPr lang="en-US" sz="2000" dirty="0">
                <a:cs typeface="Courier New" panose="02070309020205020404" pitchFamily="49" charset="0"/>
              </a:rPr>
              <a:t>Do’s and Don’ts</a:t>
            </a:r>
          </a:p>
          <a:p>
            <a:pPr lvl="1"/>
            <a:r>
              <a:rPr lang="en-US" sz="1800" dirty="0">
                <a:cs typeface="Courier New" panose="02070309020205020404" pitchFamily="49" charset="0"/>
              </a:rPr>
              <a:t>Make sure to mention the name of this  course, and your personal information (name, student number, tutorial group number).</a:t>
            </a:r>
          </a:p>
          <a:p>
            <a:pPr lvl="1"/>
            <a:r>
              <a:rPr lang="en-US" sz="1800" b="1" dirty="0">
                <a:solidFill>
                  <a:srgbClr val="FF0000"/>
                </a:solidFill>
                <a:cs typeface="Courier New" panose="02070309020205020404" pitchFamily="49" charset="0"/>
              </a:rPr>
              <a:t>Do NOT send emails to multiple people!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/>
              <a:t>Empirical research project for BSc. IB –   Tutorial Week 1                    </a:t>
            </a:r>
            <a:fld id="{374D9BB2-CFE5-4495-A55B-45F8DE8A42AC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95032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110" y="4376895"/>
            <a:ext cx="2421832" cy="21690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Ratio variables are obvious. </a:t>
            </a:r>
          </a:p>
          <a:p>
            <a:pPr lvl="1"/>
            <a:r>
              <a:rPr lang="en-US" dirty="0"/>
              <a:t>Continuous variable (integers or with decimal), and have “true zero"</a:t>
            </a:r>
          </a:p>
          <a:p>
            <a:r>
              <a:rPr lang="en-US" dirty="0">
                <a:solidFill>
                  <a:srgbClr val="FF0000"/>
                </a:solidFill>
              </a:rPr>
              <a:t>Nominal/Categorical variables 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A variable that can takes two or more </a:t>
            </a:r>
            <a:r>
              <a:rPr lang="en-US" dirty="0">
                <a:solidFill>
                  <a:srgbClr val="FF0000"/>
                </a:solidFill>
              </a:rPr>
              <a:t>categories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but there is </a:t>
            </a:r>
            <a:r>
              <a:rPr lang="en-US" dirty="0">
                <a:solidFill>
                  <a:srgbClr val="FF0000"/>
                </a:solidFill>
              </a:rPr>
              <a:t>no intrinsic ordering </a:t>
            </a:r>
            <a:r>
              <a:rPr lang="en-US" dirty="0"/>
              <a:t>to the categories.</a:t>
            </a:r>
          </a:p>
          <a:p>
            <a:r>
              <a:rPr lang="en-US" dirty="0"/>
              <a:t>Example</a:t>
            </a:r>
          </a:p>
          <a:p>
            <a:r>
              <a:rPr lang="en-US" dirty="0" err="1"/>
              <a:t>AnimalType</a:t>
            </a:r>
            <a:r>
              <a:rPr lang="en-US" dirty="0"/>
              <a:t> = {'</a:t>
            </a:r>
            <a:r>
              <a:rPr lang="en-US" b="1" dirty="0">
                <a:solidFill>
                  <a:srgbClr val="A38F8A"/>
                </a:solidFill>
              </a:rPr>
              <a:t>Cat</a:t>
            </a:r>
            <a:r>
              <a:rPr lang="en-US" dirty="0"/>
              <a:t>',      '</a:t>
            </a:r>
            <a:r>
              <a:rPr lang="en-US" b="1" dirty="0"/>
              <a:t>Dog</a:t>
            </a:r>
            <a:r>
              <a:rPr lang="en-US" dirty="0"/>
              <a:t>',      '</a:t>
            </a:r>
            <a:r>
              <a:rPr lang="en-US" b="1" dirty="0">
                <a:solidFill>
                  <a:srgbClr val="00B0F0"/>
                </a:solidFill>
              </a:rPr>
              <a:t>Fish</a:t>
            </a:r>
            <a:r>
              <a:rPr lang="en-US" dirty="0"/>
              <a:t>'}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Empirical research project for BSc. IB –   Tutorial Week 2                    </a:t>
            </a:r>
            <a:fld id="{374D9BB2-CFE5-4495-A55B-45F8DE8A42AC}" type="slidenum">
              <a:rPr lang="zh-CN" altLang="en-US" smtClean="0"/>
              <a:pPr/>
              <a:t>20</a:t>
            </a:fld>
            <a:endParaRPr lang="zh-CN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516" y="4556066"/>
            <a:ext cx="2394837" cy="177179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2632363" y="4083425"/>
            <a:ext cx="2084834" cy="1330036"/>
          </a:xfrm>
          <a:prstGeom prst="straightConnector1">
            <a:avLst/>
          </a:prstGeom>
          <a:ln w="38100">
            <a:solidFill>
              <a:srgbClr val="00B0F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764973" y="4083425"/>
            <a:ext cx="582264" cy="784368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2399670" y="3969125"/>
            <a:ext cx="322118" cy="586941"/>
          </a:xfrm>
          <a:prstGeom prst="straightConnector1">
            <a:avLst/>
          </a:prstGeom>
          <a:ln w="38100">
            <a:solidFill>
              <a:srgbClr val="A38F8A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1555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Types</a:t>
            </a:r>
            <a:r>
              <a:rPr lang="nl-NL" altLang="zh-CN" dirty="0"/>
              <a:t> of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467" y="1091137"/>
            <a:ext cx="7886700" cy="1182315"/>
          </a:xfrm>
        </p:spPr>
        <p:txBody>
          <a:bodyPr/>
          <a:lstStyle/>
          <a:p>
            <a:r>
              <a:rPr lang="en-US" sz="2800" dirty="0">
                <a:solidFill>
                  <a:srgbClr val="FF0000"/>
                </a:solidFill>
              </a:rPr>
              <a:t>Dichotomy or Dummy variable:</a:t>
            </a:r>
            <a:br>
              <a:rPr lang="en-US" dirty="0"/>
            </a:br>
            <a:r>
              <a:rPr lang="en-US" dirty="0"/>
              <a:t>Can</a:t>
            </a:r>
            <a:r>
              <a:rPr lang="en-US" b="1" dirty="0"/>
              <a:t> only take 2 values, 0 or 1.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Empirical research project for BSc. IB –   Tutorial Week 2                    </a:t>
            </a:r>
            <a:fld id="{374D9BB2-CFE5-4495-A55B-45F8DE8A42AC}" type="slidenum">
              <a:rPr lang="zh-CN" altLang="en-US" smtClean="0"/>
              <a:pPr/>
              <a:t>21</a:t>
            </a:fld>
            <a:endParaRPr lang="zh-CN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6518" y="1895036"/>
            <a:ext cx="2421832" cy="21690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905" y="2093642"/>
            <a:ext cx="2394837" cy="17717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8309" y="1830786"/>
            <a:ext cx="1106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IsCat</a:t>
            </a:r>
            <a:endParaRPr lang="en-US" sz="2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32887" y="2000064"/>
            <a:ext cx="431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47434" y="2952673"/>
            <a:ext cx="431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41698" y="2526235"/>
            <a:ext cx="431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17552" y="3433849"/>
            <a:ext cx="431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28650" y="4370424"/>
            <a:ext cx="7886700" cy="1806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" panose="020F050202020403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 variable with only 2 possible values may not be a dummy variable, e.g.</a:t>
            </a:r>
          </a:p>
          <a:p>
            <a:r>
              <a:rPr lang="en-US" dirty="0" err="1"/>
              <a:t>IsEnrolled</a:t>
            </a:r>
            <a:r>
              <a:rPr lang="en-US" dirty="0"/>
              <a:t> = {0, 1}   &lt;- A dummy Variable</a:t>
            </a:r>
          </a:p>
          <a:p>
            <a:r>
              <a:rPr lang="en-US" dirty="0" err="1"/>
              <a:t>EnrolmentStatus</a:t>
            </a:r>
            <a:r>
              <a:rPr lang="en-US" dirty="0"/>
              <a:t> = {'Enrolled',  'Not Enrolled'}    &lt;- Nominal Variable</a:t>
            </a:r>
          </a:p>
        </p:txBody>
      </p:sp>
    </p:spTree>
    <p:extLst>
      <p:ext uri="{BB962C8B-B14F-4D97-AF65-F5344CB8AC3E}">
        <p14:creationId xmlns:p14="http://schemas.microsoft.com/office/powerpoint/2010/main" val="1754603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  <p:bldP spid="14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Types</a:t>
            </a:r>
            <a:r>
              <a:rPr lang="nl-NL" altLang="zh-CN" dirty="0"/>
              <a:t> of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82890"/>
            <a:ext cx="7886700" cy="5200458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Ordinal Variables:</a:t>
            </a:r>
            <a:br>
              <a:rPr lang="en-US" dirty="0"/>
            </a:br>
            <a:r>
              <a:rPr lang="en-US" dirty="0"/>
              <a:t>Similar as categorical, but with a clear ordering of the categories.</a:t>
            </a:r>
          </a:p>
          <a:p>
            <a:r>
              <a:rPr lang="nl-NL" dirty="0" err="1"/>
              <a:t>Example</a:t>
            </a:r>
            <a:r>
              <a:rPr lang="nl-NL" dirty="0"/>
              <a:t>: Access </a:t>
            </a:r>
            <a:r>
              <a:rPr lang="nl-NL" dirty="0" err="1"/>
              <a:t>permission</a:t>
            </a:r>
            <a:r>
              <a:rPr lang="nl-NL" dirty="0"/>
              <a:t> control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certain</a:t>
            </a:r>
            <a:r>
              <a:rPr lang="nl-NL" dirty="0"/>
              <a:t> </a:t>
            </a:r>
            <a:r>
              <a:rPr lang="nl-NL" dirty="0" err="1"/>
              <a:t>documents</a:t>
            </a:r>
            <a:endParaRPr lang="nl-NL" dirty="0"/>
          </a:p>
          <a:p>
            <a:r>
              <a:rPr lang="nl-NL" dirty="0"/>
              <a:t>Access = {</a:t>
            </a:r>
            <a:r>
              <a:rPr lang="en-US" dirty="0"/>
              <a:t>'No Access', 'Read Only', 'Read and Modify'</a:t>
            </a:r>
            <a:r>
              <a:rPr lang="nl-NL" dirty="0"/>
              <a:t>}</a:t>
            </a:r>
            <a:endParaRPr lang="en-US" dirty="0"/>
          </a:p>
          <a:p>
            <a:pPr lvl="4"/>
            <a:endParaRPr lang="en-US" sz="600" dirty="0">
              <a:solidFill>
                <a:srgbClr val="FF0000"/>
              </a:solidFill>
            </a:endParaRPr>
          </a:p>
          <a:p>
            <a:r>
              <a:rPr lang="en-US" sz="2800" dirty="0">
                <a:solidFill>
                  <a:srgbClr val="FF0000"/>
                </a:solidFill>
              </a:rPr>
              <a:t>Scale/Interval: </a:t>
            </a:r>
            <a:br>
              <a:rPr lang="en-US" sz="2800" dirty="0">
                <a:solidFill>
                  <a:srgbClr val="FF0000"/>
                </a:solidFill>
              </a:rPr>
            </a:br>
            <a:r>
              <a:rPr lang="en-US" dirty="0"/>
              <a:t>Ordered, but now the difference between the two categories are </a:t>
            </a:r>
            <a:r>
              <a:rPr lang="en-US" i="1" dirty="0"/>
              <a:t>numerically meaningful</a:t>
            </a:r>
            <a:r>
              <a:rPr lang="en-US" dirty="0"/>
              <a:t>.</a:t>
            </a:r>
          </a:p>
          <a:p>
            <a:r>
              <a:rPr lang="en-US" dirty="0"/>
              <a:t>Example:</a:t>
            </a:r>
          </a:p>
          <a:p>
            <a:pPr marL="0" indent="0">
              <a:buNone/>
            </a:pPr>
            <a:r>
              <a:rPr lang="en-US" dirty="0"/>
              <a:t>   Temperature in Celsius and Fahrenheit.</a:t>
            </a:r>
            <a:br>
              <a:rPr lang="en-US" dirty="0"/>
            </a:br>
            <a:r>
              <a:rPr lang="en-US" dirty="0"/>
              <a:t>   </a:t>
            </a:r>
            <a:r>
              <a:rPr lang="en-US" dirty="0" err="1"/>
              <a:t>MonthlyWageRange</a:t>
            </a:r>
            <a:r>
              <a:rPr lang="en-US" dirty="0"/>
              <a:t> = {'minimum wage to 3000',</a:t>
            </a:r>
            <a:br>
              <a:rPr lang="en-US" dirty="0"/>
            </a:br>
            <a:r>
              <a:rPr lang="en-US" dirty="0"/>
              <a:t>				 '3000 to 4000',	'4000 to 5000',</a:t>
            </a:r>
            <a:br>
              <a:rPr lang="en-US" dirty="0"/>
            </a:br>
            <a:r>
              <a:rPr lang="en-US" dirty="0"/>
              <a:t>				 '5000 to 6000',	'Above 6000',}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Empirical research project for BSc. IB –   Tutorial Week 2                    </a:t>
            </a:r>
            <a:fld id="{374D9BB2-CFE5-4495-A55B-45F8DE8A42AC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799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844" y="129244"/>
            <a:ext cx="7886700" cy="5740545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6a Which variables are dichotomous or dummy variables?</a:t>
            </a:r>
            <a:br>
              <a:rPr lang="en-US" dirty="0">
                <a:solidFill>
                  <a:srgbClr val="00B0F0"/>
                </a:solidFill>
              </a:rPr>
            </a:br>
            <a:r>
              <a:rPr lang="en-US" dirty="0">
                <a:solidFill>
                  <a:srgbClr val="008000"/>
                </a:solidFill>
              </a:rPr>
              <a:t>Define the category that takes a value equal to 1. 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6b. Which are continuous variables?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Empirical research project for BSc. IB –   Tutorial Week 2                    </a:t>
            </a:r>
            <a:fld id="{374D9BB2-CFE5-4495-A55B-45F8DE8A42AC}" type="slidenum">
              <a:rPr lang="zh-CN" altLang="en-US" smtClean="0"/>
              <a:pPr/>
              <a:t>23</a:t>
            </a:fld>
            <a:endParaRPr lang="zh-CN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672" y="1466023"/>
            <a:ext cx="4087493" cy="471054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96671" y="1528257"/>
            <a:ext cx="4087493" cy="200310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96671" y="1745961"/>
            <a:ext cx="3143894" cy="222797"/>
          </a:xfrm>
          <a:prstGeom prst="rect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59875" y="1983999"/>
            <a:ext cx="2024290" cy="179602"/>
          </a:xfrm>
          <a:prstGeom prst="rect">
            <a:avLst/>
          </a:prstGeom>
          <a:solidFill>
            <a:schemeClr val="accent6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619794" y="2178842"/>
            <a:ext cx="1272540" cy="186731"/>
          </a:xfrm>
          <a:prstGeom prst="rect">
            <a:avLst/>
          </a:prstGeom>
          <a:solidFill>
            <a:schemeClr val="accent6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96670" y="3338087"/>
            <a:ext cx="3343363" cy="222797"/>
          </a:xfrm>
          <a:prstGeom prst="rect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082834" y="3570658"/>
            <a:ext cx="1205142" cy="194843"/>
          </a:xfrm>
          <a:prstGeom prst="rect">
            <a:avLst/>
          </a:prstGeom>
          <a:solidFill>
            <a:schemeClr val="accent6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619794" y="3731810"/>
            <a:ext cx="1272540" cy="186731"/>
          </a:xfrm>
          <a:prstGeom prst="rect">
            <a:avLst/>
          </a:prstGeom>
          <a:solidFill>
            <a:schemeClr val="accent6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92861" y="4533398"/>
            <a:ext cx="4087493" cy="200310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619795" y="4763157"/>
            <a:ext cx="2164080" cy="200310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92861" y="5563009"/>
            <a:ext cx="1815554" cy="200310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b="14546"/>
          <a:stretch/>
        </p:blipFill>
        <p:spPr>
          <a:xfrm>
            <a:off x="4763687" y="1084199"/>
            <a:ext cx="3963131" cy="5295221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4763687" y="1084199"/>
            <a:ext cx="722713" cy="213378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642093" y="1270062"/>
            <a:ext cx="1005518" cy="195961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122127" y="1489406"/>
            <a:ext cx="2525484" cy="185863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122127" y="1685367"/>
            <a:ext cx="2525484" cy="185863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122127" y="1888887"/>
            <a:ext cx="618307" cy="191589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759876" y="2288972"/>
            <a:ext cx="3887735" cy="195817"/>
          </a:xfrm>
          <a:prstGeom prst="rect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122128" y="2498218"/>
            <a:ext cx="1519966" cy="205038"/>
          </a:xfrm>
          <a:prstGeom prst="rect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703743" y="2712891"/>
            <a:ext cx="1943868" cy="167151"/>
          </a:xfrm>
          <a:prstGeom prst="rect">
            <a:avLst/>
          </a:prstGeom>
          <a:solidFill>
            <a:schemeClr val="accent6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122127" y="2916346"/>
            <a:ext cx="2525484" cy="155525"/>
          </a:xfrm>
          <a:prstGeom prst="rect">
            <a:avLst/>
          </a:prstGeom>
          <a:solidFill>
            <a:schemeClr val="accent6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122127" y="3108144"/>
            <a:ext cx="513804" cy="176817"/>
          </a:xfrm>
          <a:prstGeom prst="rect">
            <a:avLst/>
          </a:prstGeom>
          <a:solidFill>
            <a:schemeClr val="accent6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759876" y="3283617"/>
            <a:ext cx="3887735" cy="195817"/>
          </a:xfrm>
          <a:prstGeom prst="rect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122127" y="3685430"/>
            <a:ext cx="1961245" cy="154709"/>
          </a:xfrm>
          <a:prstGeom prst="rect">
            <a:avLst/>
          </a:prstGeom>
          <a:solidFill>
            <a:schemeClr val="accent6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4759876" y="4059939"/>
            <a:ext cx="2882217" cy="179977"/>
          </a:xfrm>
          <a:prstGeom prst="rect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782950" y="4278263"/>
            <a:ext cx="1864661" cy="175436"/>
          </a:xfrm>
          <a:prstGeom prst="rect">
            <a:avLst/>
          </a:prstGeom>
          <a:solidFill>
            <a:schemeClr val="accent6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122127" y="4459948"/>
            <a:ext cx="2055978" cy="179020"/>
          </a:xfrm>
          <a:prstGeom prst="rect">
            <a:avLst/>
          </a:prstGeom>
          <a:solidFill>
            <a:schemeClr val="accent6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756066" y="4670490"/>
            <a:ext cx="947412" cy="182985"/>
          </a:xfrm>
          <a:prstGeom prst="rect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7568752" y="4863312"/>
            <a:ext cx="609353" cy="175433"/>
          </a:xfrm>
          <a:prstGeom prst="rect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122127" y="5263089"/>
            <a:ext cx="2525484" cy="145565"/>
          </a:xfrm>
          <a:prstGeom prst="rect">
            <a:avLst/>
          </a:prstGeom>
          <a:solidFill>
            <a:schemeClr val="accent6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642094" y="5077383"/>
            <a:ext cx="1005518" cy="134906"/>
          </a:xfrm>
          <a:prstGeom prst="rect">
            <a:avLst/>
          </a:prstGeom>
          <a:solidFill>
            <a:schemeClr val="accent6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763687" y="5661523"/>
            <a:ext cx="3883924" cy="164325"/>
          </a:xfrm>
          <a:prstGeom prst="rect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122127" y="6051649"/>
            <a:ext cx="1961245" cy="154492"/>
          </a:xfrm>
          <a:prstGeom prst="rect">
            <a:avLst/>
          </a:prstGeom>
          <a:solidFill>
            <a:schemeClr val="accent6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675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 Participation Quiz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Quiz 1</a:t>
            </a:r>
          </a:p>
          <a:p>
            <a:r>
              <a:rPr lang="en-US" dirty="0"/>
              <a:t>For a research about </a:t>
            </a:r>
            <a:r>
              <a:rPr lang="en-US" u="sng" dirty="0"/>
              <a:t>wage differences across industries</a:t>
            </a:r>
            <a:r>
              <a:rPr lang="en-US" dirty="0"/>
              <a:t>,</a:t>
            </a:r>
          </a:p>
          <a:p>
            <a:r>
              <a:rPr lang="en-US" dirty="0"/>
              <a:t>How would you measure wage? Whose wage information should be collected?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Empirical research project for BSc. IB –   Tutorial Week 2                    </a:t>
            </a:r>
            <a:fld id="{374D9BB2-CFE5-4495-A55B-45F8DE8A42AC}" type="slidenum">
              <a:rPr lang="zh-CN" altLang="en-US" smtClean="0"/>
              <a:pPr/>
              <a:t>24</a:t>
            </a:fld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34933" y="1890445"/>
            <a:ext cx="6615767" cy="16312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500" dirty="0">
                <a:solidFill>
                  <a:srgbClr val="000000"/>
                </a:solidFill>
                <a:latin typeface="Georgia" pitchFamily="18" charset="0"/>
                <a:ea typeface="ＭＳ Ｐゴシック" pitchFamily="-84" charset="-128"/>
              </a:rPr>
              <a:t>Answer in groups of 2-3 students.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500" dirty="0">
                <a:solidFill>
                  <a:srgbClr val="000000"/>
                </a:solidFill>
                <a:latin typeface="Georgia" pitchFamily="18" charset="0"/>
                <a:ea typeface="ＭＳ Ｐゴシック" pitchFamily="-84" charset="-128"/>
              </a:rPr>
              <a:t>Do it on paper.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500" dirty="0">
                <a:solidFill>
                  <a:srgbClr val="000000"/>
                </a:solidFill>
                <a:latin typeface="Georgia" pitchFamily="18" charset="0"/>
                <a:ea typeface="ＭＳ Ｐゴシック" pitchFamily="-84" charset="-128"/>
              </a:rPr>
              <a:t>Firstly: Write your names &amp; Student numbers</a:t>
            </a:r>
          </a:p>
        </p:txBody>
      </p:sp>
    </p:spTree>
    <p:extLst>
      <p:ext uri="{BB962C8B-B14F-4D97-AF65-F5344CB8AC3E}">
        <p14:creationId xmlns:p14="http://schemas.microsoft.com/office/powerpoint/2010/main" val="20884088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 team of researchers examines the implications of CEO foreignness for a firm’s corporate social performance (CSP), and how firm’s profitability is associated with this relationship. (details will be displayed in the next slide)</a:t>
            </a:r>
          </a:p>
          <a:p>
            <a:endParaRPr lang="en-US" sz="2400" b="1" dirty="0"/>
          </a:p>
          <a:p>
            <a:r>
              <a:rPr lang="en-US" sz="2400" b="1" dirty="0"/>
              <a:t>Describe the data types </a:t>
            </a:r>
            <a:r>
              <a:rPr lang="en-US" sz="2400" dirty="0"/>
              <a:t>of the variables used in the hypotheses. Explain your answer by discussing the characteristics of the respective data types.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Empirical research project for BSc. IB –   Tutorial Week 2                    </a:t>
            </a:r>
            <a:fld id="{374D9BB2-CFE5-4495-A55B-45F8DE8A42AC}" type="slidenum">
              <a:rPr lang="zh-CN" altLang="en-US" smtClean="0"/>
              <a:pPr/>
              <a:t>25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42179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300" dirty="0"/>
              <a:t>Firm profitability information is computed using data form firm financial tables as the </a:t>
            </a:r>
            <a:r>
              <a:rPr lang="en-US" sz="2300" b="1" dirty="0">
                <a:solidFill>
                  <a:srgbClr val="FF0000"/>
                </a:solidFill>
              </a:rPr>
              <a:t>return on assets (ROA), </a:t>
            </a:r>
            <a:r>
              <a:rPr lang="en-US" sz="2300" dirty="0"/>
              <a:t>corresponding to earnings before interest and taxes, divided by total assets.</a:t>
            </a:r>
          </a:p>
          <a:p>
            <a:endParaRPr lang="en-US" sz="2300" dirty="0"/>
          </a:p>
          <a:p>
            <a:r>
              <a:rPr lang="en-US" sz="2300" b="1" dirty="0">
                <a:solidFill>
                  <a:srgbClr val="FF0000"/>
                </a:solidFill>
              </a:rPr>
              <a:t>CSP (Social Pillar Score) </a:t>
            </a:r>
            <a:r>
              <a:rPr lang="en-US" sz="2300" dirty="0"/>
              <a:t>is obtained from a data source, where firms’ environmental, social and governance actions are scored. Researchers use “Social Pillar Score”, which measures a firm’s capacity to generate trust and loyalty with its workforce, customers, and society, through its use of good management practices. Each firm is rated by an integer from 1 to 5, higher scores correspond to better CSP.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Empirical research project for BSc. IB –   Tutorial Week 2                    </a:t>
            </a:r>
            <a:fld id="{374D9BB2-CFE5-4495-A55B-45F8DE8A42AC}" type="slidenum">
              <a:rPr lang="zh-CN" altLang="en-US" smtClean="0"/>
              <a:pPr/>
              <a:t>26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2731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expect from you in the tutorials?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 prepared</a:t>
            </a:r>
          </a:p>
          <a:p>
            <a:pPr lvl="1"/>
            <a:r>
              <a:rPr lang="en-US" dirty="0"/>
              <a:t>Study the questions before the class</a:t>
            </a:r>
          </a:p>
          <a:p>
            <a:pPr lvl="1"/>
            <a:r>
              <a:rPr lang="en-US" dirty="0"/>
              <a:t>At least get familiar with the questions…</a:t>
            </a:r>
          </a:p>
          <a:p>
            <a:pPr lvl="1"/>
            <a:endParaRPr lang="en-US" dirty="0"/>
          </a:p>
          <a:p>
            <a:r>
              <a:rPr lang="en-US" dirty="0"/>
              <a:t>Be here</a:t>
            </a:r>
          </a:p>
          <a:p>
            <a:pPr lvl="1"/>
            <a:r>
              <a:rPr lang="en-US" dirty="0"/>
              <a:t>Listen to the answers but also ask questions</a:t>
            </a:r>
          </a:p>
          <a:p>
            <a:pPr lvl="1"/>
            <a:r>
              <a:rPr lang="en-US" dirty="0"/>
              <a:t>Answer questions actively.</a:t>
            </a:r>
          </a:p>
          <a:p>
            <a:pPr lvl="1"/>
            <a:r>
              <a:rPr lang="en-US" dirty="0"/>
              <a:t>Join the discussion, support learning of each other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Empirical research project for BSc. IB –   Tutorial Week 2                    </a:t>
            </a:r>
            <a:fld id="{374D9BB2-CFE5-4495-A55B-45F8DE8A42AC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3128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the assignments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are finalizing the details and enrolment will open soon.</a:t>
            </a:r>
          </a:p>
          <a:p>
            <a:r>
              <a:rPr lang="en-US" dirty="0"/>
              <a:t>Two assignments. The same team (4 students) for both.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Get together and have a talk: you will together work on the two assignments, every teammate should contribute. </a:t>
            </a:r>
          </a:p>
          <a:p>
            <a:r>
              <a:rPr lang="en-US" dirty="0"/>
              <a:t>When assignment is posted: Read firstly carefully the guidelines…</a:t>
            </a:r>
          </a:p>
          <a:p>
            <a:endParaRPr lang="en-US" dirty="0"/>
          </a:p>
          <a:p>
            <a:r>
              <a:rPr lang="en-US" sz="2400" dirty="0">
                <a:solidFill>
                  <a:srgbClr val="FF0000"/>
                </a:solidFill>
              </a:rPr>
              <a:t>Repeaters who want to re-use grade from the past:</a:t>
            </a:r>
          </a:p>
          <a:p>
            <a:pPr lvl="1"/>
            <a:r>
              <a:rPr lang="en-US" sz="2400" dirty="0">
                <a:solidFill>
                  <a:srgbClr val="FF0000"/>
                </a:solidFill>
              </a:rPr>
              <a:t>NOT possible any more…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Empirical research project for BSc. IB –   Tutorial Week 2                    </a:t>
            </a:r>
            <a:fld id="{374D9BB2-CFE5-4495-A55B-45F8DE8A42AC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8172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292" y="362826"/>
            <a:ext cx="7886700" cy="766871"/>
          </a:xfrm>
        </p:spPr>
        <p:txBody>
          <a:bodyPr/>
          <a:lstStyle/>
          <a:p>
            <a:r>
              <a:rPr lang="en-US" dirty="0"/>
              <a:t>Question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292" y="1129697"/>
            <a:ext cx="8401050" cy="4894073"/>
          </a:xfrm>
        </p:spPr>
        <p:txBody>
          <a:bodyPr>
            <a:noAutofit/>
          </a:bodyPr>
          <a:lstStyle/>
          <a:p>
            <a:r>
              <a:rPr lang="en-US" sz="2400" dirty="0"/>
              <a:t>A student plans to research the relationship between companies’ CSR activities and their reputation for her/his bachelor’s thesis. </a:t>
            </a:r>
          </a:p>
          <a:p>
            <a:r>
              <a:rPr lang="en-US" sz="2400" dirty="0"/>
              <a:t>For this, s/he considers two options</a:t>
            </a:r>
          </a:p>
          <a:p>
            <a:pPr lvl="1"/>
            <a:r>
              <a:rPr lang="en-US" sz="2400" b="1" dirty="0"/>
              <a:t>Surveying people </a:t>
            </a:r>
            <a:r>
              <a:rPr lang="en-US" sz="2400" dirty="0"/>
              <a:t>to collect data about companies’ reputations. </a:t>
            </a:r>
          </a:p>
          <a:p>
            <a:pPr lvl="1"/>
            <a:r>
              <a:rPr lang="en-US" sz="2400" b="1" dirty="0"/>
              <a:t>Use datasets online </a:t>
            </a:r>
            <a:r>
              <a:rPr lang="en-US" sz="2400" dirty="0"/>
              <a:t>where similar information is shared. </a:t>
            </a:r>
          </a:p>
          <a:p>
            <a:pPr lvl="4"/>
            <a:endParaRPr lang="en-US" sz="1800" dirty="0"/>
          </a:p>
          <a:p>
            <a:r>
              <a:rPr lang="en-US" sz="2400" dirty="0"/>
              <a:t>Evaluate the student’s choices by considering the differences between </a:t>
            </a:r>
            <a:r>
              <a:rPr lang="en-US" sz="2400" i="1" u="sng" dirty="0"/>
              <a:t>primary</a:t>
            </a:r>
            <a:r>
              <a:rPr lang="en-US" sz="2400" dirty="0"/>
              <a:t> and </a:t>
            </a:r>
            <a:r>
              <a:rPr lang="en-US" sz="2400" i="1" u="sng" dirty="0"/>
              <a:t>secondary data</a:t>
            </a:r>
            <a:r>
              <a:rPr lang="en-US" sz="2400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Empirical research project for BSc. IB –   Tutorial Week 2                    </a:t>
            </a:r>
            <a:fld id="{374D9BB2-CFE5-4495-A55B-45F8DE8A42AC}" type="slidenum">
              <a:rPr lang="zh-CN" altLang="en-US" smtClean="0"/>
              <a:pPr/>
              <a:t>5</a:t>
            </a:fld>
            <a:endParaRPr lang="zh-CN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87" b="3621"/>
          <a:stretch/>
        </p:blipFill>
        <p:spPr>
          <a:xfrm>
            <a:off x="1572457" y="4513402"/>
            <a:ext cx="5670823" cy="2277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775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zh-CN" sz="2800" dirty="0" err="1"/>
              <a:t>What</a:t>
            </a:r>
            <a:r>
              <a:rPr lang="nl-NL" altLang="zh-CN" sz="2800" dirty="0"/>
              <a:t> are </a:t>
            </a:r>
            <a:r>
              <a:rPr lang="nl-NL" altLang="zh-CN" sz="2800" dirty="0" err="1"/>
              <a:t>they</a:t>
            </a:r>
            <a:r>
              <a:rPr lang="nl-NL" altLang="zh-CN" sz="2800" dirty="0"/>
              <a:t>?</a:t>
            </a:r>
            <a:endParaRPr lang="en-US" altLang="zh-CN" sz="2800" u="sng" dirty="0"/>
          </a:p>
          <a:p>
            <a:pPr lvl="1">
              <a:spcAft>
                <a:spcPts val="600"/>
              </a:spcAft>
            </a:pPr>
            <a:r>
              <a:rPr lang="en-US" altLang="zh-CN" sz="2400" dirty="0"/>
              <a:t>Primary: “first hand”, collected by researchers themselves.</a:t>
            </a:r>
            <a:br>
              <a:rPr lang="en-US" altLang="zh-CN" sz="2400" dirty="0"/>
            </a:br>
            <a:br>
              <a:rPr lang="en-US" altLang="zh-CN" sz="2400" dirty="0"/>
            </a:br>
            <a:r>
              <a:rPr lang="fr-FR" sz="2400" i="1" dirty="0"/>
              <a:t>Survey, observations, </a:t>
            </a:r>
            <a:r>
              <a:rPr lang="fr-FR" sz="2400" i="1" dirty="0" err="1"/>
              <a:t>experiments</a:t>
            </a:r>
            <a:r>
              <a:rPr lang="fr-FR" sz="2400" i="1" dirty="0"/>
              <a:t>, questionnaire, </a:t>
            </a:r>
            <a:r>
              <a:rPr lang="fr-FR" sz="2400" i="1" dirty="0" err="1"/>
              <a:t>personal</a:t>
            </a:r>
            <a:r>
              <a:rPr lang="fr-FR" sz="2400" i="1" dirty="0"/>
              <a:t> interview etc.</a:t>
            </a:r>
            <a:endParaRPr lang="fr-FR" sz="2400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1">
              <a:spcAft>
                <a:spcPts val="600"/>
              </a:spcAft>
            </a:pPr>
            <a:endParaRPr lang="en-US" altLang="zh-CN" sz="2400" dirty="0"/>
          </a:p>
          <a:p>
            <a:pPr lvl="1">
              <a:spcAft>
                <a:spcPts val="600"/>
              </a:spcAft>
            </a:pPr>
            <a:r>
              <a:rPr lang="en-US" altLang="zh-CN" sz="2400" dirty="0"/>
              <a:t>Secondary: collected by others, usually ready-to-use.</a:t>
            </a:r>
            <a:br>
              <a:rPr lang="en-US" altLang="zh-CN" sz="2400" dirty="0"/>
            </a:br>
            <a:r>
              <a:rPr lang="en-US" altLang="zh-CN" sz="2400" dirty="0"/>
              <a:t> </a:t>
            </a:r>
            <a:br>
              <a:rPr lang="en-US" altLang="zh-CN" sz="2400" dirty="0"/>
            </a:br>
            <a:r>
              <a:rPr lang="en-US" sz="2400" i="1" dirty="0"/>
              <a:t>Publication from official sources and other data agencies, websites, books, journals, other records.</a:t>
            </a:r>
            <a:endParaRPr lang="en-US" sz="2400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altLang="zh-CN" sz="20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/>
              <a:t>Empirical research project for BSc. IB –   Tutorial Week 1                    </a:t>
            </a:r>
            <a:fld id="{374D9BB2-CFE5-4495-A55B-45F8DE8A42AC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2698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Features of Primary &amp; Secondary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/>
              <a:t>Empirical research project for BSc. IB –   Tutorial Week 1                    </a:t>
            </a:r>
            <a:fld id="{374D9BB2-CFE5-4495-A55B-45F8DE8A42AC}" type="slidenum">
              <a:rPr lang="zh-CN" altLang="en-US" smtClean="0"/>
              <a:pPr/>
              <a:t>7</a:t>
            </a:fld>
            <a:endParaRPr lang="zh-CN" altLang="en-US" dirty="0"/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0EAEFFAE-12AF-49EA-9AF0-7EAD72432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98600"/>
            <a:ext cx="3943350" cy="4678363"/>
          </a:xfrm>
        </p:spPr>
        <p:txBody>
          <a:bodyPr>
            <a:normAutofit/>
          </a:bodyPr>
          <a:lstStyle/>
          <a:p>
            <a:r>
              <a:rPr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Primary data</a:t>
            </a:r>
          </a:p>
          <a:p>
            <a:pPr>
              <a:buFont typeface="等线" panose="02010600030101010101" pitchFamily="2" charset="-122"/>
              <a:buChar char="–"/>
            </a:pPr>
            <a:r>
              <a:rPr lang="en-US" altLang="zh-CN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Collected by the researcher.</a:t>
            </a:r>
            <a:br>
              <a:rPr lang="en-US" altLang="zh-CN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First hand, always original </a:t>
            </a:r>
          </a:p>
          <a:p>
            <a:pPr>
              <a:buFont typeface="等线" panose="02010600030101010101" pitchFamily="2" charset="-122"/>
              <a:buChar char="–"/>
            </a:pPr>
            <a:r>
              <a:rPr lang="en-US" altLang="zh-CN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Guaranteed consistence </a:t>
            </a:r>
            <a:br>
              <a:rPr lang="en-US" altLang="zh-CN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(by yourself)</a:t>
            </a:r>
          </a:p>
          <a:p>
            <a:pPr>
              <a:buFont typeface="等线" panose="02010600030101010101" pitchFamily="2" charset="-122"/>
              <a:buChar char="–"/>
            </a:pPr>
            <a:r>
              <a:rPr lang="en-US" altLang="zh-CN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Can be customized on the exact research question. </a:t>
            </a:r>
          </a:p>
          <a:p>
            <a:pPr>
              <a:buFont typeface="等线" panose="02010600030101010101" pitchFamily="2" charset="-122"/>
              <a:buChar char="–"/>
            </a:pPr>
            <a:r>
              <a:rPr lang="en-US" altLang="zh-CN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Costs of collection</a:t>
            </a:r>
          </a:p>
          <a:p>
            <a:pPr>
              <a:buFont typeface="等线" panose="02010600030101010101" pitchFamily="2" charset="-122"/>
              <a:buChar char="–"/>
            </a:pPr>
            <a:r>
              <a:rPr lang="en-US" altLang="zh-CN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Efforts in processing</a:t>
            </a:r>
          </a:p>
          <a:p>
            <a:pPr>
              <a:buFont typeface="等线" panose="02010600030101010101" pitchFamily="2" charset="-122"/>
              <a:buChar char="–"/>
            </a:pPr>
            <a:r>
              <a:rPr lang="en-US" altLang="zh-CN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Personal prejudice</a:t>
            </a:r>
          </a:p>
          <a:p>
            <a:endParaRPr lang="en-US" altLang="zh-CN" sz="2200" dirty="0"/>
          </a:p>
          <a:p>
            <a:pPr lvl="1"/>
            <a:endParaRPr lang="zh-CN" altLang="en-US" sz="1800" dirty="0"/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DA305E95-6738-401F-A20D-1C242816AA99}"/>
              </a:ext>
            </a:extLst>
          </p:cNvPr>
          <p:cNvSpPr txBox="1">
            <a:spLocks/>
          </p:cNvSpPr>
          <p:nvPr/>
        </p:nvSpPr>
        <p:spPr>
          <a:xfrm>
            <a:off x="4572000" y="1498599"/>
            <a:ext cx="3943350" cy="467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200" dirty="0">
                <a:latin typeface="Arial" panose="020B0604020202020204" pitchFamily="34" charset="0"/>
                <a:cs typeface="Arial" panose="020B0604020202020204" pitchFamily="34" charset="0"/>
              </a:rPr>
              <a:t>Secondary data</a:t>
            </a:r>
          </a:p>
          <a:p>
            <a:pPr>
              <a:buFont typeface="等线" panose="02010600030101010101" pitchFamily="2" charset="-122"/>
              <a:buChar char="–"/>
            </a:pPr>
            <a:r>
              <a:rPr lang="en-US" altLang="zh-CN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(relatively) Cheap </a:t>
            </a:r>
          </a:p>
          <a:p>
            <a:pPr>
              <a:buFont typeface="等线" panose="02010600030101010101" pitchFamily="2" charset="-122"/>
              <a:buChar char="–"/>
            </a:pPr>
            <a:r>
              <a:rPr lang="en-US" altLang="zh-CN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Quick; Ready-to-use</a:t>
            </a:r>
          </a:p>
          <a:p>
            <a:pPr>
              <a:buFont typeface="等线" panose="02010600030101010101" pitchFamily="2" charset="-122"/>
              <a:buChar char="–"/>
            </a:pPr>
            <a:r>
              <a:rPr lang="en-US" altLang="zh-CN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Objective</a:t>
            </a:r>
          </a:p>
          <a:p>
            <a:pPr>
              <a:buFont typeface="等线" panose="02010600030101010101" pitchFamily="2" charset="-122"/>
              <a:buChar char="–"/>
            </a:pPr>
            <a:r>
              <a:rPr lang="en-US" altLang="zh-CN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Collected by other agent(s). May not be systemically collected. </a:t>
            </a:r>
          </a:p>
          <a:p>
            <a:pPr>
              <a:buFont typeface="等线" panose="02010600030101010101" pitchFamily="2" charset="-122"/>
              <a:buChar char="–"/>
            </a:pPr>
            <a:r>
              <a:rPr lang="en-US" altLang="zh-CN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May not fit well with the research question.</a:t>
            </a:r>
          </a:p>
          <a:p>
            <a:pPr lvl="1"/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212930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In an IB research project on performance, how to determine which type(s) of performance measures to include?</a:t>
            </a:r>
          </a:p>
          <a:p>
            <a:endParaRPr lang="en-US" altLang="zh-CN" sz="2000" dirty="0"/>
          </a:p>
          <a:p>
            <a:r>
              <a:rPr lang="en-US" altLang="zh-CN" dirty="0"/>
              <a:t>What are the types of performance measures for firms?</a:t>
            </a:r>
          </a:p>
          <a:p>
            <a:pPr lvl="1"/>
            <a:r>
              <a:rPr lang="en-US" altLang="zh-CN" dirty="0"/>
              <a:t>Financial; Operational; Overall. (</a:t>
            </a:r>
            <a:r>
              <a:rPr lang="en-US" altLang="zh-CN" dirty="0" err="1"/>
              <a:t>Hult</a:t>
            </a:r>
            <a:r>
              <a:rPr lang="en-US" altLang="zh-CN" dirty="0"/>
              <a:t> et al.)</a:t>
            </a:r>
          </a:p>
          <a:p>
            <a:pPr lvl="1"/>
            <a:r>
              <a:rPr lang="nl-NL" altLang="zh-CN" dirty="0"/>
              <a:t>Financial; </a:t>
            </a:r>
            <a:r>
              <a:rPr lang="nl-NL" altLang="zh-CN" dirty="0" err="1"/>
              <a:t>Operational</a:t>
            </a:r>
            <a:r>
              <a:rPr lang="nl-NL" altLang="zh-CN" dirty="0"/>
              <a:t>; </a:t>
            </a:r>
            <a:r>
              <a:rPr lang="nl-NL" altLang="zh-CN" dirty="0" err="1"/>
              <a:t>Organizational</a:t>
            </a:r>
            <a:r>
              <a:rPr lang="nl-NL" altLang="zh-CN" dirty="0"/>
              <a:t> </a:t>
            </a:r>
            <a:r>
              <a:rPr lang="nl-NL" altLang="zh-CN" dirty="0" err="1"/>
              <a:t>effectiveness</a:t>
            </a:r>
            <a:r>
              <a:rPr lang="nl-NL" altLang="zh-CN" dirty="0"/>
              <a:t> (Richter et al)</a:t>
            </a:r>
            <a:endParaRPr lang="en-US" altLang="zh-CN" dirty="0"/>
          </a:p>
          <a:p>
            <a:pPr lvl="1"/>
            <a:endParaRPr lang="en-US" altLang="zh-CN" sz="1600" dirty="0"/>
          </a:p>
          <a:p>
            <a:r>
              <a:rPr lang="en-US" altLang="zh-CN" dirty="0"/>
              <a:t>Make a choice? It depends on your research question.</a:t>
            </a:r>
          </a:p>
          <a:p>
            <a:pPr lvl="1"/>
            <a:r>
              <a:rPr lang="en-US" altLang="zh-CN" sz="1800" dirty="0"/>
              <a:t>Find the best match(</a:t>
            </a:r>
            <a:r>
              <a:rPr lang="en-US" altLang="zh-CN" sz="1800" dirty="0" err="1"/>
              <a:t>es</a:t>
            </a:r>
            <a:r>
              <a:rPr lang="en-US" altLang="zh-CN" sz="1800" dirty="0"/>
              <a:t>), But in most cases: </a:t>
            </a:r>
            <a:r>
              <a:rPr lang="en-US" altLang="zh-CN" sz="1800" b="1" u="sng" dirty="0">
                <a:solidFill>
                  <a:srgbClr val="FF0000"/>
                </a:solidFill>
              </a:rPr>
              <a:t>no need for all</a:t>
            </a:r>
            <a:r>
              <a:rPr lang="en-US" altLang="zh-CN" sz="1800" dirty="0">
                <a:solidFill>
                  <a:srgbClr val="FF0000"/>
                </a:solidFill>
              </a:rPr>
              <a:t>.</a:t>
            </a:r>
          </a:p>
          <a:p>
            <a:pPr lvl="1"/>
            <a:r>
              <a:rPr lang="en-US" altLang="zh-CN" sz="1800" dirty="0"/>
              <a:t>Think for data source (primary/secondary), check availability &amp; quality. </a:t>
            </a:r>
          </a:p>
          <a:p>
            <a:pPr lvl="1"/>
            <a:r>
              <a:rPr lang="en-US" altLang="zh-CN" sz="1800" dirty="0"/>
              <a:t>External validity (whether the results can be generalized).</a:t>
            </a:r>
            <a:endParaRPr lang="zh-CN" altLang="en-US" sz="1800" dirty="0"/>
          </a:p>
          <a:p>
            <a:pPr lvl="1"/>
            <a:r>
              <a:rPr lang="en-US" altLang="zh-CN" sz="1800" dirty="0"/>
              <a:t>Also depends on the level of analysis (next question).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/>
              <a:t>Empirical research project for BSc. IB –   Tutorial Week 1                    </a:t>
            </a:r>
            <a:fld id="{374D9BB2-CFE5-4495-A55B-45F8DE8A42AC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959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Do we need to measure performance at all levels of analysis?</a:t>
            </a:r>
          </a:p>
          <a:p>
            <a:pPr lvl="2"/>
            <a:endParaRPr lang="en-US" altLang="zh-CN" sz="1400" dirty="0"/>
          </a:p>
          <a:p>
            <a:r>
              <a:rPr lang="en-US" altLang="zh-CN" dirty="0"/>
              <a:t>What are the levels of analysis?</a:t>
            </a:r>
          </a:p>
          <a:p>
            <a:pPr lvl="1"/>
            <a:r>
              <a:rPr lang="en-US" altLang="zh-CN" sz="1800" dirty="0"/>
              <a:t>Firm, Strategic Business Unit (SBU); </a:t>
            </a:r>
            <a:r>
              <a:rPr lang="en-US" altLang="zh-CN" sz="1800" dirty="0" err="1"/>
              <a:t>Interorganizational</a:t>
            </a:r>
            <a:r>
              <a:rPr lang="en-US" altLang="zh-CN" sz="1800" dirty="0"/>
              <a:t> Unit (country, region).</a:t>
            </a:r>
          </a:p>
          <a:p>
            <a:pPr lvl="1"/>
            <a:r>
              <a:rPr lang="en-US" altLang="zh-CN" sz="1800" dirty="0"/>
              <a:t>Again, </a:t>
            </a:r>
            <a:r>
              <a:rPr lang="en-US" altLang="zh-CN" sz="1800" dirty="0">
                <a:solidFill>
                  <a:srgbClr val="FF0000"/>
                </a:solidFill>
              </a:rPr>
              <a:t>no</a:t>
            </a:r>
            <a:r>
              <a:rPr lang="en-US" altLang="zh-CN" sz="1800" dirty="0"/>
              <a:t> need for all. </a:t>
            </a:r>
            <a:r>
              <a:rPr lang="en-US" altLang="zh-CN" sz="1800" dirty="0">
                <a:solidFill>
                  <a:srgbClr val="FF0000"/>
                </a:solidFill>
              </a:rPr>
              <a:t>Find the best match</a:t>
            </a:r>
            <a:r>
              <a:rPr lang="en-US" altLang="zh-CN" sz="1800" dirty="0"/>
              <a:t>(</a:t>
            </a:r>
            <a:r>
              <a:rPr lang="en-US" altLang="zh-CN" sz="1800" dirty="0" err="1"/>
              <a:t>es</a:t>
            </a:r>
            <a:r>
              <a:rPr lang="en-US" altLang="zh-CN" sz="1800" dirty="0"/>
              <a:t>).</a:t>
            </a:r>
          </a:p>
          <a:p>
            <a:pPr lvl="1"/>
            <a:endParaRPr lang="en-US" altLang="zh-CN" sz="1600" dirty="0"/>
          </a:p>
          <a:p>
            <a:r>
              <a:rPr lang="en-US" altLang="zh-CN" dirty="0"/>
              <a:t>Analyzing @ different levels may yield different outcomes.</a:t>
            </a:r>
          </a:p>
          <a:p>
            <a:pPr lvl="1"/>
            <a:r>
              <a:rPr lang="en-US" altLang="zh-CN" dirty="0"/>
              <a:t>E.g. iOS itself, </a:t>
            </a:r>
            <a:r>
              <a:rPr lang="en-US" altLang="zh-CN" dirty="0" err="1"/>
              <a:t>v.s</a:t>
            </a:r>
            <a:r>
              <a:rPr lang="en-US" altLang="zh-CN" dirty="0"/>
              <a:t>. the whole business unit of iPhone.</a:t>
            </a:r>
          </a:p>
          <a:p>
            <a:pPr lvl="1"/>
            <a:r>
              <a:rPr lang="en-US" altLang="zh-CN" sz="1800" dirty="0"/>
              <a:t>May also happen with different data type(s) &amp; source(s).</a:t>
            </a:r>
          </a:p>
          <a:p>
            <a:pPr lvl="1"/>
            <a:r>
              <a:rPr lang="en-US" altLang="zh-CN" sz="1800" dirty="0"/>
              <a:t>Sometimes good as a check, not (always) necessary. </a:t>
            </a:r>
          </a:p>
          <a:p>
            <a:pPr lvl="1"/>
            <a:r>
              <a:rPr lang="en-US" altLang="zh-CN" sz="1800" dirty="0"/>
              <a:t>Be clear and careful in interpretation and conclusion.</a:t>
            </a:r>
          </a:p>
          <a:p>
            <a:endParaRPr lang="en-US" altLang="zh-CN" sz="2000" dirty="0"/>
          </a:p>
          <a:p>
            <a:r>
              <a:rPr lang="en-US" altLang="zh-CN" sz="2000" dirty="0"/>
              <a:t>Make sure what you do and you use matches your research question!</a:t>
            </a:r>
            <a:endParaRPr lang="zh-CN" altLang="en-US" sz="20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 dirty="0"/>
              <a:t>Empirical research project for BSc. IB –   Tutorial Week 1                    </a:t>
            </a:r>
            <a:fld id="{374D9BB2-CFE5-4495-A55B-45F8DE8A42AC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29537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2470</TotalTime>
  <Words>2577</Words>
  <Application>Microsoft Office PowerPoint</Application>
  <PresentationFormat>On-screen Show (4:3)</PresentationFormat>
  <Paragraphs>245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等线</vt:lpstr>
      <vt:lpstr>等线 Light</vt:lpstr>
      <vt:lpstr>Arial</vt:lpstr>
      <vt:lpstr>Calibri</vt:lpstr>
      <vt:lpstr>Calibri Light</vt:lpstr>
      <vt:lpstr>Courier New</vt:lpstr>
      <vt:lpstr>Georgia</vt:lpstr>
      <vt:lpstr>Office 主题​​</vt:lpstr>
      <vt:lpstr>Empirical Research Projects (for Intl. Business)</vt:lpstr>
      <vt:lpstr>About me</vt:lpstr>
      <vt:lpstr>What do we expect from you in the tutorials?</vt:lpstr>
      <vt:lpstr>About the assignments</vt:lpstr>
      <vt:lpstr>Question 1</vt:lpstr>
      <vt:lpstr>Question 1</vt:lpstr>
      <vt:lpstr>Features of Primary &amp; Secondary data</vt:lpstr>
      <vt:lpstr>Question 2</vt:lpstr>
      <vt:lpstr>Question 3</vt:lpstr>
      <vt:lpstr>Discussion 4: Critically Evaluate the RQs briefly</vt:lpstr>
      <vt:lpstr>Question 5 – Selection Bias</vt:lpstr>
      <vt:lpstr>Survival bias</vt:lpstr>
      <vt:lpstr>Flawed research design</vt:lpstr>
      <vt:lpstr>Selection Bias</vt:lpstr>
      <vt:lpstr>Question 5.2</vt:lpstr>
      <vt:lpstr>Question 5.2 – Methods for doing such t-test</vt:lpstr>
      <vt:lpstr>Question 5.2 – Methods for doing such t-test</vt:lpstr>
      <vt:lpstr>5.3 making wrong comparisons…</vt:lpstr>
      <vt:lpstr>6. Types of variables</vt:lpstr>
      <vt:lpstr>Types of Variables</vt:lpstr>
      <vt:lpstr>Types of Variables</vt:lpstr>
      <vt:lpstr>Types of Variables</vt:lpstr>
      <vt:lpstr>PowerPoint Presentation</vt:lpstr>
      <vt:lpstr>Active Participation Quiz</vt:lpstr>
      <vt:lpstr>Quiz 2</vt:lpstr>
      <vt:lpstr>Quiz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Globalization: Topics and Methods</dc:title>
  <dc:creator>dreamjia</dc:creator>
  <cp:lastModifiedBy>X. Ye</cp:lastModifiedBy>
  <cp:revision>366</cp:revision>
  <dcterms:created xsi:type="dcterms:W3CDTF">2019-08-25T11:49:12Z</dcterms:created>
  <dcterms:modified xsi:type="dcterms:W3CDTF">2025-02-04T23:01:43Z</dcterms:modified>
</cp:coreProperties>
</file>